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1" r:id="rId1"/>
  </p:sldMasterIdLst>
  <p:notesMasterIdLst>
    <p:notesMasterId r:id="rId30"/>
  </p:notesMasterIdLst>
  <p:sldIdLst>
    <p:sldId id="519" r:id="rId2"/>
    <p:sldId id="499" r:id="rId3"/>
    <p:sldId id="500" r:id="rId4"/>
    <p:sldId id="506" r:id="rId5"/>
    <p:sldId id="507" r:id="rId6"/>
    <p:sldId id="516" r:id="rId7"/>
    <p:sldId id="508" r:id="rId8"/>
    <p:sldId id="509" r:id="rId9"/>
    <p:sldId id="510" r:id="rId10"/>
    <p:sldId id="511" r:id="rId11"/>
    <p:sldId id="512" r:id="rId12"/>
    <p:sldId id="504" r:id="rId13"/>
    <p:sldId id="483" r:id="rId14"/>
    <p:sldId id="480" r:id="rId15"/>
    <p:sldId id="502" r:id="rId16"/>
    <p:sldId id="503" r:id="rId17"/>
    <p:sldId id="492" r:id="rId18"/>
    <p:sldId id="498" r:id="rId19"/>
    <p:sldId id="513" r:id="rId20"/>
    <p:sldId id="517" r:id="rId21"/>
    <p:sldId id="518" r:id="rId22"/>
    <p:sldId id="493" r:id="rId23"/>
    <p:sldId id="486" r:id="rId24"/>
    <p:sldId id="494" r:id="rId25"/>
    <p:sldId id="514" r:id="rId26"/>
    <p:sldId id="515" r:id="rId27"/>
    <p:sldId id="496" r:id="rId28"/>
    <p:sldId id="488" r:id="rId2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F8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86000" autoAdjust="0"/>
  </p:normalViewPr>
  <p:slideViewPr>
    <p:cSldViewPr snapToGrid="0" snapToObjects="1">
      <p:cViewPr varScale="1">
        <p:scale>
          <a:sx n="66" d="100"/>
          <a:sy n="66" d="100"/>
        </p:scale>
        <p:origin x="7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EB5A7-AA2A-46C2-BF0E-8FF0F6984056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328E0-9DA1-42B8-A842-34FCF2B3A8C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47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28E0-9DA1-42B8-A842-34FCF2B3A8C8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4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28E0-9DA1-42B8-A842-34FCF2B3A8C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847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28E0-9DA1-42B8-A842-34FCF2B3A8C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13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28E0-9DA1-42B8-A842-34FCF2B3A8C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0450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28E0-9DA1-42B8-A842-34FCF2B3A8C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5902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28E0-9DA1-42B8-A842-34FCF2B3A8C8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678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361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9170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02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092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983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632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67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043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244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486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37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2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8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6.png"/><Relationship Id="rId7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76200"/>
            <a:ext cx="124967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810" y="731153"/>
            <a:ext cx="599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/>
                </a:solidFill>
                <a:latin typeface="+mj-lt"/>
              </a:rPr>
              <a:t>1. Vị trí địa lí của Đông Nam Á.</a:t>
            </a:r>
            <a:endParaRPr lang="vi-VN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243840" y="70550"/>
            <a:ext cx="1075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pic>
        <p:nvPicPr>
          <p:cNvPr id="12" name="Picture 5" descr="20526659_684991958366288_984150484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331" y="1254511"/>
            <a:ext cx="5206546" cy="5310894"/>
          </a:xfrm>
          <a:prstGeom prst="rect">
            <a:avLst/>
          </a:prstGeom>
          <a:noFill/>
        </p:spPr>
      </p:pic>
      <p:sp>
        <p:nvSpPr>
          <p:cNvPr id="28" name="AutoShape 6" descr="Ý nghĩa hình ảnh trên cờ tổ quốc của các nước Đông Nam Á. - Cờ Tổ Qu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55514" y="1189179"/>
            <a:ext cx="46350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7975" y="2142992"/>
            <a:ext cx="285623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Nhiều than đá, dầu mỏ, sắt, thiết...</a:t>
            </a:r>
          </a:p>
        </p:txBody>
      </p:sp>
    </p:spTree>
    <p:extLst>
      <p:ext uri="{BB962C8B-B14F-4D97-AF65-F5344CB8AC3E}">
        <p14:creationId xmlns:p14="http://schemas.microsoft.com/office/powerpoint/2010/main" val="2254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9" y="-163750"/>
            <a:ext cx="4468687" cy="2775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" y="3518718"/>
            <a:ext cx="4613542" cy="2689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895" y="0"/>
            <a:ext cx="4880824" cy="2545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751" y="3518718"/>
            <a:ext cx="4823716" cy="2782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4411" y="2986972"/>
            <a:ext cx="13663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967" y="6396335"/>
            <a:ext cx="16289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5916" y="6396334"/>
            <a:ext cx="12758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40535" y="2916891"/>
            <a:ext cx="10314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2515" y="2725362"/>
            <a:ext cx="1864361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5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010" y="469543"/>
            <a:ext cx="599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/>
                </a:solidFill>
                <a:latin typeface="+mj-lt"/>
              </a:rPr>
              <a:t>1. Vị trí địa lí của Đông Nam Á.</a:t>
            </a:r>
            <a:endParaRPr lang="vi-VN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243840" y="70550"/>
            <a:ext cx="1075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26704"/>
              </p:ext>
            </p:extLst>
          </p:nvPr>
        </p:nvGraphicFramePr>
        <p:xfrm>
          <a:off x="95249" y="984344"/>
          <a:ext cx="12030076" cy="59340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76401"/>
                <a:gridCol w="4914900"/>
                <a:gridCol w="5438775"/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vi-VN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Á lục địa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vi-VN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Á hải đảo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vi-VN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 cắt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mạnh, nhiều núi xen kẽ là các thung lũng rộng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đồng bằng phù sa màu mỡ do các con sông lớp bồi đắp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chủ yếu la đồi núi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 bằng ven biển nhỏ khá màu mỡ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đảo, nhiều núi lữa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hậu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Nhiệt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đới gió mùa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Xích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đạo và nhiệt đới gió mùa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ngồi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Mạng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lưới sông ngồi dầy đặc, nhiều sông lớn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Sông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nhỏ, ngắn và dốc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9595"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sản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Nhiều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đá, dầu mỏ, sắt, thiết...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Nhiều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đá, dầu mỏ, sắt, thiết...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lợi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đai màu mỡ, khí hậu ấm áp =&gt; phát triển nông nghiệp nhiệt đới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 giàu tiềm năng =&gt; phát triển kinh tế biển (Lào)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 phong phú =&gt; phát triển công nghiệp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5689"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thiên tai: động đất, sóng thần, bão, lụt, hạn hán...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vi-VN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 và khoáng sản đa dạng nhưng hạn chế tiềm năng khai thác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2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75781" y="2887682"/>
            <a:ext cx="9829800" cy="3970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	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Dân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số hiện tại của các nước Đông Nam Á là 675.351.130 người vào ngày 14/07/2021 theo số liệu từ Liên Hợp Quốc. </a:t>
            </a:r>
            <a:endParaRPr lang="vi-VN" sz="28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+ Chiếm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8,57% dân số thế giới. </a:t>
            </a:r>
            <a:endParaRPr lang="vi-VN" sz="28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+ Mật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độ dân số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là 156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người/km2. 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+ Tổng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diện tích là 4.340.239 km2 </a:t>
            </a:r>
            <a:endParaRPr lang="vi-VN" sz="280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+mj-lt"/>
              </a:rPr>
              <a:t>	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			(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Nguồn: https://danso.org/dong-nam-a/)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787" y="-159267"/>
            <a:ext cx="2096186" cy="168814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9954" y="852498"/>
            <a:ext cx="10709565" cy="211606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Đông Nam Á là một khu vực nằm ở phía đông nam của châu Á, bao gồm 11 quốc gia: Brunei,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Đông Timor,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Inđônêxia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Lào, Malaysia,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Myanma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ingapo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Thái Lan và Việt Nam.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9920"/>
            <a:ext cx="9799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  <a:p>
            <a:pPr algn="ctr"/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(....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iết)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810" y="731153"/>
            <a:ext cx="599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/>
                </a:solidFill>
                <a:latin typeface="+mj-lt"/>
              </a:rPr>
              <a:t>1. Vị trí địa lí của Đông Nam Á.</a:t>
            </a:r>
            <a:endParaRPr lang="vi-VN" sz="28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521" y="2382"/>
            <a:ext cx="1366837" cy="136683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279" y="-159266"/>
            <a:ext cx="1703413" cy="15284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243840" y="70550"/>
            <a:ext cx="1075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pic>
        <p:nvPicPr>
          <p:cNvPr id="12" name="Picture 5" descr="20526659_684991958366288_984150484_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1" y="1406690"/>
            <a:ext cx="4861560" cy="4958994"/>
          </a:xfrm>
          <a:prstGeom prst="rect">
            <a:avLst/>
          </a:prstGeom>
          <a:noFill/>
        </p:spPr>
      </p:pic>
      <p:cxnSp>
        <p:nvCxnSpPr>
          <p:cNvPr id="4" name="Straight Connector 3"/>
          <p:cNvCxnSpPr>
            <a:stCxn id="5" idx="3"/>
          </p:cNvCxnSpPr>
          <p:nvPr/>
        </p:nvCxnSpPr>
        <p:spPr>
          <a:xfrm>
            <a:off x="6981287" y="992763"/>
            <a:ext cx="29113" cy="5765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15636" y="1406690"/>
            <a:ext cx="6305204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5636" y="4118915"/>
            <a:ext cx="630520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082" y="1324988"/>
            <a:ext cx="2547419" cy="16711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581" y="1302822"/>
            <a:ext cx="2371017" cy="1751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187" y="1311059"/>
            <a:ext cx="4909709" cy="3650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2205696"/>
            <a:ext cx="2688271" cy="18304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8913" y="2234599"/>
            <a:ext cx="2691847" cy="16702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6901" y="455052"/>
            <a:ext cx="4790223" cy="3905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8098" y="4360244"/>
            <a:ext cx="4127973" cy="26801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091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065219"/>
            <a:ext cx="118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(.... 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iết)</a:t>
            </a:r>
            <a:endParaRPr lang="x-none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386" y="49556"/>
            <a:ext cx="10819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CHƯƠNG IV: ĐÔNG NAM Á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TỪ NHỮNG THẾ KỈ TIẾP GIÁP CÔNG NGUYÊN ĐẾN THẾ KỈ X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204" y="1465329"/>
            <a:ext cx="11905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XUẤT HIỆN CÁC VƯỜNG QUỐC CỔ  TỪ ĐẦU CÔNG NGUYÊN ĐẾN THẾ KỈ THỨ VII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8873"/>
            <a:ext cx="6038643" cy="47715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1261662" y="2265549"/>
            <a:ext cx="1045604" cy="7951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29232" y="1926994"/>
            <a:ext cx="60096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 rot="20257241">
            <a:off x="1792665" y="3171951"/>
            <a:ext cx="307092" cy="6317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1374846" y="3716209"/>
            <a:ext cx="621613" cy="3975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439838" y="2663099"/>
            <a:ext cx="502847" cy="301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303957" y="2943098"/>
            <a:ext cx="580806" cy="27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1134545" y="3399205"/>
            <a:ext cx="605306" cy="3591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873539" y="4314632"/>
            <a:ext cx="776246" cy="3924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 rot="16996714">
            <a:off x="622007" y="3580643"/>
            <a:ext cx="684703" cy="325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1374846" y="4670027"/>
            <a:ext cx="589355" cy="465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942686" y="5131018"/>
            <a:ext cx="718466" cy="3400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1467293" y="5691793"/>
            <a:ext cx="741162" cy="240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95507" y="548876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vi-VN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Quan sát lược đồ </a:t>
            </a:r>
            <a:r>
              <a:rPr lang="vi-VN" sz="24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12.1 và 12.2, xác định các vương quốc cổ ở Đông Nam Á?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643" y="1980106"/>
            <a:ext cx="6190783" cy="30554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643" y="5086770"/>
            <a:ext cx="632521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build="allAtOnce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065219"/>
            <a:ext cx="118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(.... 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iết)</a:t>
            </a:r>
            <a:endParaRPr lang="x-none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386" y="49556"/>
            <a:ext cx="10819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CHƯƠNG IV: ĐÔNG NAM Á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TỪ NHỮNG THẾ KỈ TIẾP GIÁP CÔNG NGUYÊN ĐẾN THẾ KỈ X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204" y="1465329"/>
            <a:ext cx="11905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XUẤT HIỆN CÁC VƯỜNG QUỐC CỔ  TỪ ĐẦU CÔNG NGUYÊN ĐẾN THẾ KỈ THỨ VII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71" y="1770757"/>
            <a:ext cx="4468918" cy="3855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123" y="1795715"/>
            <a:ext cx="4187210" cy="3864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63166" y="1770757"/>
            <a:ext cx="31288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Những vương quốc đó hiện nay thuộc về  </a:t>
            </a:r>
            <a:r>
              <a:rPr lang="vi-VN" sz="3200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quốc </a:t>
            </a:r>
            <a:r>
              <a:rPr lang="vi-VN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gia nào ?</a:t>
            </a:r>
            <a:endParaRPr lang="vi-VN" sz="28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6717">
            <a:off x="1215302" y="2713031"/>
            <a:ext cx="600071" cy="1061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23" y="2799347"/>
            <a:ext cx="859454" cy="573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24013">
            <a:off x="465511" y="2853913"/>
            <a:ext cx="1135594" cy="1315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37" y="2212077"/>
            <a:ext cx="650639" cy="9080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624071">
            <a:off x="737129" y="4013338"/>
            <a:ext cx="1171352" cy="1447684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659776"/>
              </p:ext>
            </p:extLst>
          </p:nvPr>
        </p:nvGraphicFramePr>
        <p:xfrm>
          <a:off x="5444292" y="4076733"/>
          <a:ext cx="6753885" cy="2711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194"/>
                <a:gridCol w="3503691"/>
              </a:tblGrid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Lạp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-chia,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Pê-gu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tơn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Ma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Ma-lay-xi-a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-ma-sic,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Singapo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Ma-lay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–u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Ta-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-ma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6717">
            <a:off x="1214798" y="3780048"/>
            <a:ext cx="443196" cy="7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870" y="481585"/>
            <a:ext cx="10985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II</a:t>
            </a:r>
            <a:r>
              <a:rPr lang="vi-VN" sz="2800" b="1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xuất hiện các vương quốc cổ từ đầu Công nguyên đến thế kỉ VII: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169085" y="941176"/>
            <a:ext cx="5908431" cy="10046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6210066" y="5032250"/>
            <a:ext cx="5908430" cy="15327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Óc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Eo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 An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)</a:t>
            </a:r>
            <a:endParaRPr lang="vi-VN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359" y="-159267"/>
            <a:ext cx="1825333" cy="1515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9920"/>
            <a:ext cx="979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pic>
        <p:nvPicPr>
          <p:cNvPr id="1026" name="Picture 2" descr="https://dailytravelvietnam.com/vi/images/2016/02/di-chi-oc-eo-an-giang-700x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28" y="1154245"/>
            <a:ext cx="5656945" cy="37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229590" y="1245476"/>
            <a:ext cx="1" cy="56223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33590" y="4829810"/>
            <a:ext cx="6096000" cy="20128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endParaRPr lang="en-US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</a:t>
            </a:r>
            <a:endParaRPr lang="vi-VN" sz="24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710458"/>
              </p:ext>
            </p:extLst>
          </p:nvPr>
        </p:nvGraphicFramePr>
        <p:xfrm>
          <a:off x="-53344" y="1887956"/>
          <a:ext cx="6366054" cy="2955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639"/>
                <a:gridCol w="3294415"/>
              </a:tblGrid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58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Lạp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-chia,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4982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Pê-gu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tơn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Ma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Ma-lay-xi-a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-ma-sic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Singapo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Ma-lay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–u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Ta-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-ma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8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477" y="2133035"/>
            <a:ext cx="5823249" cy="4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0073"/>
            <a:ext cx="6152477" cy="4629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065219"/>
            <a:ext cx="118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(.... 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iết)</a:t>
            </a:r>
            <a:endParaRPr lang="x-none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386" y="49556"/>
            <a:ext cx="10819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CHƯƠNG IV: ĐÔNG NAM Á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TỪ NHỮNG THẾ KỈ TIẾP GIÁP CÔNG NGUYÊN ĐẾN THẾ KỈ X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7778" y="1465329"/>
            <a:ext cx="12394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SỰ HÌNH THÀNH VÀ PHÁT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TỪ THẾ KỈ VII ĐẾN THẾ KỈ X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395034" y="2403772"/>
            <a:ext cx="572530" cy="318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 rot="20671831">
            <a:off x="1719187" y="2516104"/>
            <a:ext cx="480220" cy="6711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972413" y="2772555"/>
            <a:ext cx="856387" cy="1191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 rot="19297051">
            <a:off x="990497" y="4500753"/>
            <a:ext cx="818044" cy="2202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180" y="2049348"/>
            <a:ext cx="6148820" cy="2286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476" y="4023971"/>
            <a:ext cx="7179418" cy="2371725"/>
          </a:xfrm>
          <a:prstGeom prst="rect">
            <a:avLst/>
          </a:prstGeom>
        </p:spPr>
      </p:pic>
      <p:sp>
        <p:nvSpPr>
          <p:cNvPr id="4" name="Explosion 2 3"/>
          <p:cNvSpPr/>
          <p:nvPr/>
        </p:nvSpPr>
        <p:spPr>
          <a:xfrm>
            <a:off x="1723657" y="3946575"/>
            <a:ext cx="397095" cy="30675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665827" y="4227967"/>
            <a:ext cx="517656" cy="981867"/>
          </a:xfrm>
          <a:custGeom>
            <a:avLst/>
            <a:gdLst>
              <a:gd name="connsiteX0" fmla="*/ 289722 w 517656"/>
              <a:gd name="connsiteY0" fmla="*/ 0 h 950614"/>
              <a:gd name="connsiteX1" fmla="*/ 362149 w 517656"/>
              <a:gd name="connsiteY1" fmla="*/ 36214 h 950614"/>
              <a:gd name="connsiteX2" fmla="*/ 389310 w 517656"/>
              <a:gd name="connsiteY2" fmla="*/ 90535 h 950614"/>
              <a:gd name="connsiteX3" fmla="*/ 407417 w 517656"/>
              <a:gd name="connsiteY3" fmla="*/ 117695 h 950614"/>
              <a:gd name="connsiteX4" fmla="*/ 416470 w 517656"/>
              <a:gd name="connsiteY4" fmla="*/ 144856 h 950614"/>
              <a:gd name="connsiteX5" fmla="*/ 452684 w 517656"/>
              <a:gd name="connsiteY5" fmla="*/ 217283 h 950614"/>
              <a:gd name="connsiteX6" fmla="*/ 479844 w 517656"/>
              <a:gd name="connsiteY6" fmla="*/ 298765 h 950614"/>
              <a:gd name="connsiteX7" fmla="*/ 497951 w 517656"/>
              <a:gd name="connsiteY7" fmla="*/ 353085 h 950614"/>
              <a:gd name="connsiteX8" fmla="*/ 507005 w 517656"/>
              <a:gd name="connsiteY8" fmla="*/ 389299 h 950614"/>
              <a:gd name="connsiteX9" fmla="*/ 507005 w 517656"/>
              <a:gd name="connsiteY9" fmla="*/ 624689 h 950614"/>
              <a:gd name="connsiteX10" fmla="*/ 488898 w 517656"/>
              <a:gd name="connsiteY10" fmla="*/ 679010 h 950614"/>
              <a:gd name="connsiteX11" fmla="*/ 443630 w 517656"/>
              <a:gd name="connsiteY11" fmla="*/ 724278 h 950614"/>
              <a:gd name="connsiteX12" fmla="*/ 389310 w 517656"/>
              <a:gd name="connsiteY12" fmla="*/ 778598 h 950614"/>
              <a:gd name="connsiteX13" fmla="*/ 334989 w 517656"/>
              <a:gd name="connsiteY13" fmla="*/ 796705 h 950614"/>
              <a:gd name="connsiteX14" fmla="*/ 253508 w 517656"/>
              <a:gd name="connsiteY14" fmla="*/ 823866 h 950614"/>
              <a:gd name="connsiteX15" fmla="*/ 199187 w 517656"/>
              <a:gd name="connsiteY15" fmla="*/ 841973 h 950614"/>
              <a:gd name="connsiteX16" fmla="*/ 144866 w 517656"/>
              <a:gd name="connsiteY16" fmla="*/ 860080 h 950614"/>
              <a:gd name="connsiteX17" fmla="*/ 117706 w 517656"/>
              <a:gd name="connsiteY17" fmla="*/ 869133 h 950614"/>
              <a:gd name="connsiteX18" fmla="*/ 36224 w 517656"/>
              <a:gd name="connsiteY18" fmla="*/ 887240 h 950614"/>
              <a:gd name="connsiteX19" fmla="*/ 11 w 517656"/>
              <a:gd name="connsiteY19" fmla="*/ 950614 h 95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7656" h="950614">
                <a:moveTo>
                  <a:pt x="289722" y="0"/>
                </a:moveTo>
                <a:cubicBezTo>
                  <a:pt x="311335" y="8645"/>
                  <a:pt x="344068" y="18133"/>
                  <a:pt x="362149" y="36214"/>
                </a:cubicBezTo>
                <a:cubicBezTo>
                  <a:pt x="388094" y="62160"/>
                  <a:pt x="374583" y="61082"/>
                  <a:pt x="389310" y="90535"/>
                </a:cubicBezTo>
                <a:cubicBezTo>
                  <a:pt x="394176" y="100267"/>
                  <a:pt x="401381" y="108642"/>
                  <a:pt x="407417" y="117695"/>
                </a:cubicBezTo>
                <a:cubicBezTo>
                  <a:pt x="410435" y="126749"/>
                  <a:pt x="412521" y="136168"/>
                  <a:pt x="416470" y="144856"/>
                </a:cubicBezTo>
                <a:cubicBezTo>
                  <a:pt x="427639" y="169429"/>
                  <a:pt x="444148" y="191676"/>
                  <a:pt x="452684" y="217283"/>
                </a:cubicBezTo>
                <a:lnTo>
                  <a:pt x="479844" y="298765"/>
                </a:lnTo>
                <a:lnTo>
                  <a:pt x="497951" y="353085"/>
                </a:lnTo>
                <a:lnTo>
                  <a:pt x="507005" y="389299"/>
                </a:lnTo>
                <a:cubicBezTo>
                  <a:pt x="518559" y="493292"/>
                  <a:pt x="523631" y="497220"/>
                  <a:pt x="507005" y="624689"/>
                </a:cubicBezTo>
                <a:cubicBezTo>
                  <a:pt x="504536" y="643615"/>
                  <a:pt x="499485" y="663129"/>
                  <a:pt x="488898" y="679010"/>
                </a:cubicBezTo>
                <a:cubicBezTo>
                  <a:pt x="451587" y="734978"/>
                  <a:pt x="493013" y="680382"/>
                  <a:pt x="443630" y="724278"/>
                </a:cubicBezTo>
                <a:cubicBezTo>
                  <a:pt x="424491" y="741290"/>
                  <a:pt x="413603" y="770500"/>
                  <a:pt x="389310" y="778598"/>
                </a:cubicBezTo>
                <a:lnTo>
                  <a:pt x="334989" y="796705"/>
                </a:lnTo>
                <a:cubicBezTo>
                  <a:pt x="284842" y="830136"/>
                  <a:pt x="331571" y="804350"/>
                  <a:pt x="253508" y="823866"/>
                </a:cubicBezTo>
                <a:cubicBezTo>
                  <a:pt x="234991" y="828495"/>
                  <a:pt x="217294" y="835937"/>
                  <a:pt x="199187" y="841973"/>
                </a:cubicBezTo>
                <a:lnTo>
                  <a:pt x="144866" y="860080"/>
                </a:lnTo>
                <a:cubicBezTo>
                  <a:pt x="135813" y="863098"/>
                  <a:pt x="127064" y="867262"/>
                  <a:pt x="117706" y="869133"/>
                </a:cubicBezTo>
                <a:cubicBezTo>
                  <a:pt x="60237" y="880626"/>
                  <a:pt x="87367" y="874454"/>
                  <a:pt x="36224" y="887240"/>
                </a:cubicBezTo>
                <a:cubicBezTo>
                  <a:pt x="-1663" y="944072"/>
                  <a:pt x="11" y="919799"/>
                  <a:pt x="11" y="95061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4" grpId="0" animBg="1"/>
      <p:bldP spid="4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740" y="1818499"/>
            <a:ext cx="3964173" cy="3307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89" y="1798929"/>
            <a:ext cx="4332740" cy="3260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065219"/>
            <a:ext cx="118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(.... 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iết)</a:t>
            </a:r>
            <a:endParaRPr lang="x-none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386" y="49556"/>
            <a:ext cx="10819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CHƯƠNG IV: ĐÔNG NAM Á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TỪ NHỮNG THẾ KỈ TIẾP GIÁP CÔNG NGUYÊN ĐẾN THẾ KỈ X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7778" y="1465329"/>
            <a:ext cx="12394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SỰ HÌNH THÀNH VÀ PHÁT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TỪ THẾ KỈ VII ĐẾN THẾ KỈ X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1089498" y="2080881"/>
            <a:ext cx="515566" cy="13335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08" y="2014030"/>
            <a:ext cx="608334" cy="1373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65" y="3683643"/>
            <a:ext cx="516833" cy="448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30" y="1928768"/>
            <a:ext cx="528636" cy="1057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369" y="3124643"/>
            <a:ext cx="518205" cy="4511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3350">
            <a:off x="73171" y="3972300"/>
            <a:ext cx="2334524" cy="55121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707916"/>
              </p:ext>
            </p:extLst>
          </p:nvPr>
        </p:nvGraphicFramePr>
        <p:xfrm>
          <a:off x="5166511" y="4262120"/>
          <a:ext cx="702548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3824"/>
                <a:gridCol w="341166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-pa,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Đva-ra-va-ti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Ha-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-pun-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giay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Cam-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-chia,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Pa-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Pê-gu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tơn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Ma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-ma-sic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Singapo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Vi-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giay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Ka-lin-ga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Bu-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Phi-lip-pin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93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69"/>
            <a:ext cx="4458584" cy="6871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584" y="23291"/>
            <a:ext cx="467973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6" y="-13669"/>
            <a:ext cx="4381852" cy="256902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458584" y="957943"/>
            <a:ext cx="0" cy="10885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58584" y="957943"/>
            <a:ext cx="20293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87886" y="957943"/>
            <a:ext cx="0" cy="10885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458584" y="2046514"/>
            <a:ext cx="202930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3291"/>
            <a:ext cx="4420219" cy="254573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6541046" y="951107"/>
            <a:ext cx="0" cy="108857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41046" y="951107"/>
            <a:ext cx="2300179" cy="683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841225" y="957943"/>
            <a:ext cx="0" cy="10885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487886" y="2069425"/>
            <a:ext cx="2353340" cy="1404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36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065219"/>
            <a:ext cx="118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(.... 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iết)</a:t>
            </a:r>
            <a:endParaRPr lang="x-none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386" y="49556"/>
            <a:ext cx="10819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CHƯƠNG IV: ĐÔNG NAM Á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TỪ NHỮNG THẾ KỈ TIẾP GIÁP CÔNG NGUYÊN ĐẾN THẾ KỈ X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7778" y="1465329"/>
            <a:ext cx="12394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SỰ HÌNH THÀNH VÀ PHÁT TIỂN CÁC VƯƠNG QUỐC PHONG KIẾN TỪ THẾ KỈ VII ĐẾN THẾ KỈ X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565" y="2017508"/>
            <a:ext cx="1140133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Thế kỉ VII, Phù Nam sụp đổ, thương cảng óc Eo cũng lụi tàn. Con đường giao thương ở Đông Nam Á cũng bắt </a:t>
            </a:r>
            <a:r>
              <a:rPr lang="vi-VN" sz="2400" dirty="0" smtClean="0">
                <a:latin typeface="+mj-lt"/>
              </a:rPr>
              <a:t>đ</a:t>
            </a:r>
            <a:r>
              <a:rPr lang="en-US" sz="2400" smtClean="0">
                <a:latin typeface="+mj-lt"/>
              </a:rPr>
              <a:t>ầ</a:t>
            </a:r>
            <a:r>
              <a:rPr lang="vi-VN" sz="2400" smtClean="0">
                <a:latin typeface="+mj-lt"/>
              </a:rPr>
              <a:t>u </a:t>
            </a:r>
            <a:r>
              <a:rPr lang="vi-VN" sz="2400" dirty="0">
                <a:latin typeface="+mj-lt"/>
              </a:rPr>
              <a:t>chuyển hướng xuống vùng eo biển Ma-lắc-ca (Malacca). Nhiều quốc gia mới xuất hiện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81557"/>
              </p:ext>
            </p:extLst>
          </p:nvPr>
        </p:nvGraphicFramePr>
        <p:xfrm>
          <a:off x="891403" y="3517187"/>
          <a:ext cx="980074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379"/>
                <a:gridCol w="475936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-pa,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Đva-ra-va-ti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Ha-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-pun-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Cam-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Pa-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Pê-gu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tơn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Ma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-ma-sic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Singapo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Vi-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Ka-lin-ga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Bu-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Phi-lip-pin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00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241" y="2650059"/>
            <a:ext cx="2142484" cy="2169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93" y="207106"/>
            <a:ext cx="2534866" cy="14541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471093" y="750281"/>
            <a:ext cx="1071242" cy="18997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293586" y="144072"/>
            <a:ext cx="2942261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050535" y="727054"/>
            <a:ext cx="31160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405" y="0"/>
            <a:ext cx="1047691" cy="687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405" y="742074"/>
            <a:ext cx="1092870" cy="807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377" y="247748"/>
            <a:ext cx="1298570" cy="965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201" y="55169"/>
            <a:ext cx="1172930" cy="798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065" y="906434"/>
            <a:ext cx="1279202" cy="7937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9985" y="103550"/>
            <a:ext cx="1166725" cy="7502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10927634" y="906432"/>
            <a:ext cx="1129076" cy="73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extBox 23"/>
          <p:cNvSpPr txBox="1"/>
          <p:nvPr/>
        </p:nvSpPr>
        <p:spPr>
          <a:xfrm rot="18052132">
            <a:off x="-634617" y="1281105"/>
            <a:ext cx="291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VỊ TRÍ ĐỊA LÍ ĐÔNG NAM Á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58627" y="2355140"/>
            <a:ext cx="2434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XUẤT HIỆN CÁC VƯỜNG QUỐC CỔ  TỪ ĐẦU CÔNG NGUYÊN ĐẾN THẾ KỈ THỨ VII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940776" y="3523622"/>
            <a:ext cx="242136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01468" y="4758056"/>
            <a:ext cx="2356956" cy="11181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349924" y="1712664"/>
            <a:ext cx="2768695" cy="11726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833244"/>
              </p:ext>
            </p:extLst>
          </p:nvPr>
        </p:nvGraphicFramePr>
        <p:xfrm>
          <a:off x="7523956" y="1629975"/>
          <a:ext cx="4667590" cy="2759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326"/>
                <a:gridCol w="2870264"/>
              </a:tblGrid>
              <a:tr h="38737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-pa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Lạp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-chia,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Pê-gu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tơn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Ma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Ma-lay-xi-a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-ma-sic,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Singapo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737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Ma-lay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–u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Ta-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-ma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 rot="1455398">
            <a:off x="865902" y="5404336"/>
            <a:ext cx="2522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SỰ HÌNH THÀNH VÀ PHÁT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TỪ THẾ KỈ VII ĐẾN THẾ KỈ X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592712"/>
              </p:ext>
            </p:extLst>
          </p:nvPr>
        </p:nvGraphicFramePr>
        <p:xfrm>
          <a:off x="3336001" y="4215167"/>
          <a:ext cx="6414582" cy="2646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2122"/>
                <a:gridCol w="33224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-pa,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1775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Đva-ra-va-ti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Ha-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-pun-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giay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Cam-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-chia,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Pa-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Pê-gu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tơn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 Ma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-ma-sic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Singapo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Vi-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giay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Ka-lin-ga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Bu-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Phi-lip-pin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3" name="Straight Connector 32"/>
          <p:cNvCxnSpPr/>
          <p:nvPr/>
        </p:nvCxnSpPr>
        <p:spPr>
          <a:xfrm>
            <a:off x="7080042" y="2406237"/>
            <a:ext cx="59105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313015" y="3010505"/>
            <a:ext cx="3210940" cy="1136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vương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liền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908788" y="4819395"/>
            <a:ext cx="2282757" cy="15327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lưu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mại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</a:t>
            </a:r>
            <a:endParaRPr lang="vi-VN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10749064" y="4263997"/>
            <a:ext cx="496110" cy="4940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3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  <p:bldP spid="25" grpId="0"/>
      <p:bldP spid="28" grpId="0" animBg="1"/>
      <p:bldP spid="30" grpId="0"/>
      <p:bldP spid="34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9177" y="657992"/>
            <a:ext cx="2004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Luyện tập:</a:t>
            </a:r>
            <a:endParaRPr lang="vi-VN" sz="28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8363" y="1145461"/>
            <a:ext cx="2325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</a:rPr>
              <a:t> Trắc nghiệm: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56941" y="1730481"/>
            <a:ext cx="11083637" cy="35202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1: Vì sao khu vực Đông Nam Á có vị trí địa lí rất quan trọng?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 giáp Trung Quốc.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 giáp Ấn Độ.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 giáp với khu vực châu Á gió mùa.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 trên con đường biển nối liền Ấn Độ Dương và Thái Bình Dương.</a:t>
            </a:r>
          </a:p>
        </p:txBody>
      </p:sp>
      <p:sp>
        <p:nvSpPr>
          <p:cNvPr id="10" name="Oval 9"/>
          <p:cNvSpPr/>
          <p:nvPr/>
        </p:nvSpPr>
        <p:spPr>
          <a:xfrm>
            <a:off x="1214803" y="4550453"/>
            <a:ext cx="476597" cy="534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679" y="-159267"/>
            <a:ext cx="1932013" cy="1515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9920"/>
            <a:ext cx="979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</p:spTree>
    <p:extLst>
      <p:ext uri="{BB962C8B-B14F-4D97-AF65-F5344CB8AC3E}">
        <p14:creationId xmlns:p14="http://schemas.microsoft.com/office/powerpoint/2010/main" val="325895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67740" y="3444240"/>
            <a:ext cx="10172700" cy="32918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Câu 3: Theo em, nét tương đồng về kinh tế của các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 gia sơ kì Đông Nam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 so với Hy Lạp và La Mã cổ đại là gì?</a:t>
            </a:r>
          </a:p>
          <a:p>
            <a:pPr marL="514350" indent="-514350">
              <a:buAutoNum type="alphaUcPeriod"/>
            </a:pP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Kinh tế nông nghiệp phát triển.</a:t>
            </a:r>
          </a:p>
          <a:p>
            <a:pPr marL="514350" indent="-514350">
              <a:buAutoNum type="alphaUcPeriod"/>
            </a:pP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Các nghề thủ công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rèn sắt, đúc 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 giữ vị trí rất quan trọng.</a:t>
            </a:r>
          </a:p>
          <a:p>
            <a:pPr marL="514350" indent="-514350">
              <a:buAutoNum type="alphaUcPeriod"/>
            </a:pP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Thương mại đường biển thông qua các hải cảng.</a:t>
            </a:r>
          </a:p>
          <a:p>
            <a:pPr marL="514350" indent="-514350">
              <a:buAutoNum type="alphaUcPeriod"/>
            </a:pP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Kinh tế thủ công nghiệp và thương nghiệp giữ vai trò chủ đạo.</a:t>
            </a:r>
          </a:p>
        </p:txBody>
      </p:sp>
      <p:sp>
        <p:nvSpPr>
          <p:cNvPr id="5" name="Oval 4"/>
          <p:cNvSpPr/>
          <p:nvPr/>
        </p:nvSpPr>
        <p:spPr>
          <a:xfrm>
            <a:off x="1089660" y="5494020"/>
            <a:ext cx="476597" cy="534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335" y="-128787"/>
            <a:ext cx="1446358" cy="143942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67740" y="0"/>
            <a:ext cx="10172700" cy="3276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Các quốc gia sơ kì Đông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 ra đời vào khoảng thời gian nào?</a:t>
            </a:r>
          </a:p>
          <a:p>
            <a:pPr marL="342900" indent="-342900">
              <a:buAutoNum type="alphaUcPeriod"/>
            </a:pP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Thiên niên kỉ II TCN.</a:t>
            </a:r>
          </a:p>
          <a:p>
            <a:pPr marL="342900" indent="-342900">
              <a:buAutoNum type="alphaUcPeriod"/>
            </a:pP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Từ đầu công nguyên đến thế kỉ VII.</a:t>
            </a:r>
          </a:p>
          <a:p>
            <a:pPr marL="342900" indent="-342900">
              <a:buAutoNum type="alphaUcPeriod"/>
            </a:pP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Thế kỉ VII TCN.</a:t>
            </a:r>
          </a:p>
          <a:p>
            <a:pPr marL="342900" indent="-342900">
              <a:buAutoNum type="alphaUcPeriod"/>
            </a:pP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Thế kỉ X TCN.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89660" y="1617525"/>
            <a:ext cx="476597" cy="534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B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200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08363" y="550726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 Luyện tập:</a:t>
            </a:r>
            <a:endParaRPr lang="vi-VN" sz="28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40" y="1143087"/>
            <a:ext cx="277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Tự luận: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0160" y="1768077"/>
            <a:ext cx="9733364" cy="1493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1: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hãy trình bày đặc điểm nổi bật về vị trí địa lí của khu vực Đông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335" y="-128787"/>
            <a:ext cx="1446358" cy="1439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9920"/>
            <a:ext cx="979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56" y="3363367"/>
            <a:ext cx="6355674" cy="32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08363" y="550726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 Luyện tập:</a:t>
            </a:r>
            <a:endParaRPr lang="vi-VN" sz="28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40" y="1143087"/>
            <a:ext cx="277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Tự luận: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335" y="-128787"/>
            <a:ext cx="1446358" cy="1439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9920"/>
            <a:ext cx="979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80160" y="1735448"/>
            <a:ext cx="9733364" cy="1493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Em hãy nêu những điểm tương đồng về vị trí địa lí của các vương quốc cổ ở Đông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426" y="3433054"/>
            <a:ext cx="8632832" cy="30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8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3" y="1735448"/>
            <a:ext cx="10078666" cy="53286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8363" y="550726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 Luyện tập:</a:t>
            </a:r>
            <a:endParaRPr lang="vi-VN" sz="2800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40" y="1143087"/>
            <a:ext cx="277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Tự luận: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9920"/>
            <a:ext cx="979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</p:spTree>
    <p:extLst>
      <p:ext uri="{BB962C8B-B14F-4D97-AF65-F5344CB8AC3E}">
        <p14:creationId xmlns:p14="http://schemas.microsoft.com/office/powerpoint/2010/main" val="31557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08363" y="862041"/>
            <a:ext cx="1941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chemeClr val="accent1"/>
                </a:solidFill>
                <a:ea typeface="Times New Roman" panose="02020603050405020304" pitchFamily="18" charset="0"/>
              </a:rPr>
              <a:t>Vận dụng:</a:t>
            </a:r>
            <a:endParaRPr lang="vi-VN" sz="28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363" y="1385261"/>
            <a:ext cx="977097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Sông Mê Công gắn bó với lịch sử của những vương quốc cổ nào ở Đông Nam Á? Những vương quốc đó thuộc về các quốc gia nào ngày nay? Tham khảo trên lược đồ 12.1 và 12.2?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335" y="-128787"/>
            <a:ext cx="1446358" cy="1439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9920"/>
            <a:ext cx="979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913" y="3416586"/>
            <a:ext cx="5278776" cy="360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5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63040" y="1051560"/>
            <a:ext cx="9189720" cy="3368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GIAO NHIỆM VỤ Ở NHÀ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800" dirty="0" smtClean="0"/>
              <a:t>Hoàn thành bài tập.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2800" dirty="0" smtClean="0"/>
              <a:t>Đọc và trả lời các câu hỏi bài 13. Giao lưu thương mại và văn hóa ở Đông Nam Á (Từ đầu Công Nguyên đến TK X).</a:t>
            </a:r>
            <a:endParaRPr lang="vi-V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335" y="-128787"/>
            <a:ext cx="1446358" cy="143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065219"/>
            <a:ext cx="118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(.... 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iết)</a:t>
            </a:r>
            <a:endParaRPr lang="x-none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386" y="49556"/>
            <a:ext cx="10819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CHƯƠNG IV: ĐÔNG NAM Á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TỪ NHỮNG THẾ KỈ TIẾP GIÁP CÔNG NGUYÊN ĐẾN THẾ KỈ X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5859" y="2080882"/>
            <a:ext cx="103667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 CỦA ĐÔNG NAM Á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SỰ XUẤT HIỆN CÁC VƯƠNG QUỐC CỔ  TỪ ĐẦU CÔNG NGUYÊN ĐẾN THẾ KỈ THỨ VII</a:t>
            </a:r>
          </a:p>
          <a:p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SỰ HÌNH THÀNH VÀ PHÁT TIỂN CÁC VƯƠNG QUỐC PHONG KIẾN TỪ THẾ KỈ VII ĐẾN THẾ KỈ X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3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065219"/>
            <a:ext cx="118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(.... 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iết)</a:t>
            </a:r>
            <a:endParaRPr lang="x-none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386" y="49556"/>
            <a:ext cx="10819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CHƯƠNG IV: ĐÔNG NAM Á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TỪ NHỮNG THẾ KỈ TIẾP GIÁP CÔNG NGUYÊN ĐẾN THẾ KỈ X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9386" y="1528250"/>
            <a:ext cx="707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 CỦA ĐÔNG NAM Á</a:t>
            </a:r>
          </a:p>
        </p:txBody>
      </p:sp>
      <p:pic>
        <p:nvPicPr>
          <p:cNvPr id="6" name="Picture 2" descr="Bản đồ các châu l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39" y="2188604"/>
            <a:ext cx="8575567" cy="46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6104145" y="4027296"/>
            <a:ext cx="1605517" cy="11164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15502" y="2113025"/>
            <a:ext cx="4197311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709662" y="3365576"/>
            <a:ext cx="2304496" cy="101630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810" y="731153"/>
            <a:ext cx="599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/>
                </a:solidFill>
                <a:latin typeface="+mj-lt"/>
              </a:rPr>
              <a:t>1. Vị trí địa lí của Đông Nam Á.</a:t>
            </a:r>
            <a:endParaRPr lang="vi-VN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243840" y="70550"/>
            <a:ext cx="1075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pic>
        <p:nvPicPr>
          <p:cNvPr id="12" name="Picture 5" descr="20526659_684991958366288_984150484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0693" y="1338546"/>
            <a:ext cx="5206546" cy="531089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-127573" y="1254373"/>
            <a:ext cx="329628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  <a:ea typeface="Times New Roman" panose="02020603050405020304" pitchFamily="18" charset="0"/>
              </a:rPr>
              <a:t>-Đông Nam Á lục địa ( Bán đảo Trung Ấn) </a:t>
            </a:r>
            <a:endParaRPr lang="vi-VN" sz="2800" dirty="0">
              <a:latin typeface="+mj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494220" y="2535702"/>
            <a:ext cx="2426456" cy="2353901"/>
          </a:xfrm>
          <a:custGeom>
            <a:avLst/>
            <a:gdLst>
              <a:gd name="connsiteX0" fmla="*/ 0 w 2426456"/>
              <a:gd name="connsiteY0" fmla="*/ 1041149 h 2353901"/>
              <a:gd name="connsiteX1" fmla="*/ 45268 w 2426456"/>
              <a:gd name="connsiteY1" fmla="*/ 1131683 h 2353901"/>
              <a:gd name="connsiteX2" fmla="*/ 81481 w 2426456"/>
              <a:gd name="connsiteY2" fmla="*/ 1167897 h 2353901"/>
              <a:gd name="connsiteX3" fmla="*/ 99588 w 2426456"/>
              <a:gd name="connsiteY3" fmla="*/ 1195058 h 2353901"/>
              <a:gd name="connsiteX4" fmla="*/ 153909 w 2426456"/>
              <a:gd name="connsiteY4" fmla="*/ 1258432 h 2353901"/>
              <a:gd name="connsiteX5" fmla="*/ 199177 w 2426456"/>
              <a:gd name="connsiteY5" fmla="*/ 1312753 h 2353901"/>
              <a:gd name="connsiteX6" fmla="*/ 208230 w 2426456"/>
              <a:gd name="connsiteY6" fmla="*/ 1339913 h 2353901"/>
              <a:gd name="connsiteX7" fmla="*/ 235390 w 2426456"/>
              <a:gd name="connsiteY7" fmla="*/ 1367073 h 2353901"/>
              <a:gd name="connsiteX8" fmla="*/ 253497 w 2426456"/>
              <a:gd name="connsiteY8" fmla="*/ 1394234 h 2353901"/>
              <a:gd name="connsiteX9" fmla="*/ 280658 w 2426456"/>
              <a:gd name="connsiteY9" fmla="*/ 1430448 h 2353901"/>
              <a:gd name="connsiteX10" fmla="*/ 307818 w 2426456"/>
              <a:gd name="connsiteY10" fmla="*/ 1457608 h 2353901"/>
              <a:gd name="connsiteX11" fmla="*/ 362139 w 2426456"/>
              <a:gd name="connsiteY11" fmla="*/ 1530036 h 2353901"/>
              <a:gd name="connsiteX12" fmla="*/ 407406 w 2426456"/>
              <a:gd name="connsiteY12" fmla="*/ 1602464 h 2353901"/>
              <a:gd name="connsiteX13" fmla="*/ 434567 w 2426456"/>
              <a:gd name="connsiteY13" fmla="*/ 1620570 h 2353901"/>
              <a:gd name="connsiteX14" fmla="*/ 506994 w 2426456"/>
              <a:gd name="connsiteY14" fmla="*/ 1729212 h 2353901"/>
              <a:gd name="connsiteX15" fmla="*/ 534155 w 2426456"/>
              <a:gd name="connsiteY15" fmla="*/ 1756372 h 2353901"/>
              <a:gd name="connsiteX16" fmla="*/ 552262 w 2426456"/>
              <a:gd name="connsiteY16" fmla="*/ 1783533 h 2353901"/>
              <a:gd name="connsiteX17" fmla="*/ 579422 w 2426456"/>
              <a:gd name="connsiteY17" fmla="*/ 1810693 h 2353901"/>
              <a:gd name="connsiteX18" fmla="*/ 597529 w 2426456"/>
              <a:gd name="connsiteY18" fmla="*/ 1846907 h 2353901"/>
              <a:gd name="connsiteX19" fmla="*/ 651850 w 2426456"/>
              <a:gd name="connsiteY19" fmla="*/ 1910281 h 2353901"/>
              <a:gd name="connsiteX20" fmla="*/ 669957 w 2426456"/>
              <a:gd name="connsiteY20" fmla="*/ 1946495 h 2353901"/>
              <a:gd name="connsiteX21" fmla="*/ 715224 w 2426456"/>
              <a:gd name="connsiteY21" fmla="*/ 2009870 h 2353901"/>
              <a:gd name="connsiteX22" fmla="*/ 751438 w 2426456"/>
              <a:gd name="connsiteY22" fmla="*/ 2082297 h 2353901"/>
              <a:gd name="connsiteX23" fmla="*/ 778598 w 2426456"/>
              <a:gd name="connsiteY23" fmla="*/ 2109458 h 2353901"/>
              <a:gd name="connsiteX24" fmla="*/ 796705 w 2426456"/>
              <a:gd name="connsiteY24" fmla="*/ 2145671 h 2353901"/>
              <a:gd name="connsiteX25" fmla="*/ 823866 w 2426456"/>
              <a:gd name="connsiteY25" fmla="*/ 2172832 h 2353901"/>
              <a:gd name="connsiteX26" fmla="*/ 887240 w 2426456"/>
              <a:gd name="connsiteY26" fmla="*/ 2254313 h 2353901"/>
              <a:gd name="connsiteX27" fmla="*/ 923454 w 2426456"/>
              <a:gd name="connsiteY27" fmla="*/ 2299580 h 2353901"/>
              <a:gd name="connsiteX28" fmla="*/ 941561 w 2426456"/>
              <a:gd name="connsiteY28" fmla="*/ 2326741 h 2353901"/>
              <a:gd name="connsiteX29" fmla="*/ 1004935 w 2426456"/>
              <a:gd name="connsiteY29" fmla="*/ 2353901 h 2353901"/>
              <a:gd name="connsiteX30" fmla="*/ 1439501 w 2426456"/>
              <a:gd name="connsiteY30" fmla="*/ 2344848 h 2353901"/>
              <a:gd name="connsiteX31" fmla="*/ 1493822 w 2426456"/>
              <a:gd name="connsiteY31" fmla="*/ 2335794 h 2353901"/>
              <a:gd name="connsiteX32" fmla="*/ 1557196 w 2426456"/>
              <a:gd name="connsiteY32" fmla="*/ 2308634 h 2353901"/>
              <a:gd name="connsiteX33" fmla="*/ 1584357 w 2426456"/>
              <a:gd name="connsiteY33" fmla="*/ 2290527 h 2353901"/>
              <a:gd name="connsiteX34" fmla="*/ 1647731 w 2426456"/>
              <a:gd name="connsiteY34" fmla="*/ 2245260 h 2353901"/>
              <a:gd name="connsiteX35" fmla="*/ 1683945 w 2426456"/>
              <a:gd name="connsiteY35" fmla="*/ 2190939 h 2353901"/>
              <a:gd name="connsiteX36" fmla="*/ 1720159 w 2426456"/>
              <a:gd name="connsiteY36" fmla="*/ 2136618 h 2353901"/>
              <a:gd name="connsiteX37" fmla="*/ 1756373 w 2426456"/>
              <a:gd name="connsiteY37" fmla="*/ 2118511 h 2353901"/>
              <a:gd name="connsiteX38" fmla="*/ 1792586 w 2426456"/>
              <a:gd name="connsiteY38" fmla="*/ 2064190 h 2353901"/>
              <a:gd name="connsiteX39" fmla="*/ 1801640 w 2426456"/>
              <a:gd name="connsiteY39" fmla="*/ 2037030 h 2353901"/>
              <a:gd name="connsiteX40" fmla="*/ 1819747 w 2426456"/>
              <a:gd name="connsiteY40" fmla="*/ 2009870 h 2353901"/>
              <a:gd name="connsiteX41" fmla="*/ 1837854 w 2426456"/>
              <a:gd name="connsiteY41" fmla="*/ 1973656 h 2353901"/>
              <a:gd name="connsiteX42" fmla="*/ 1846907 w 2426456"/>
              <a:gd name="connsiteY42" fmla="*/ 1937442 h 2353901"/>
              <a:gd name="connsiteX43" fmla="*/ 1901228 w 2426456"/>
              <a:gd name="connsiteY43" fmla="*/ 1819747 h 2353901"/>
              <a:gd name="connsiteX44" fmla="*/ 1919335 w 2426456"/>
              <a:gd name="connsiteY44" fmla="*/ 1747319 h 2353901"/>
              <a:gd name="connsiteX45" fmla="*/ 1937442 w 2426456"/>
              <a:gd name="connsiteY45" fmla="*/ 1656784 h 2353901"/>
              <a:gd name="connsiteX46" fmla="*/ 1955549 w 2426456"/>
              <a:gd name="connsiteY46" fmla="*/ 1620570 h 2353901"/>
              <a:gd name="connsiteX47" fmla="*/ 1982709 w 2426456"/>
              <a:gd name="connsiteY47" fmla="*/ 1457608 h 2353901"/>
              <a:gd name="connsiteX48" fmla="*/ 1991763 w 2426456"/>
              <a:gd name="connsiteY48" fmla="*/ 1421394 h 2353901"/>
              <a:gd name="connsiteX49" fmla="*/ 2009870 w 2426456"/>
              <a:gd name="connsiteY49" fmla="*/ 1339913 h 2353901"/>
              <a:gd name="connsiteX50" fmla="*/ 2018923 w 2426456"/>
              <a:gd name="connsiteY50" fmla="*/ 1294646 h 2353901"/>
              <a:gd name="connsiteX51" fmla="*/ 2027977 w 2426456"/>
              <a:gd name="connsiteY51" fmla="*/ 1204111 h 2353901"/>
              <a:gd name="connsiteX52" fmla="*/ 2046083 w 2426456"/>
              <a:gd name="connsiteY52" fmla="*/ 1140737 h 2353901"/>
              <a:gd name="connsiteX53" fmla="*/ 2055137 w 2426456"/>
              <a:gd name="connsiteY53" fmla="*/ 1104523 h 2353901"/>
              <a:gd name="connsiteX54" fmla="*/ 2082297 w 2426456"/>
              <a:gd name="connsiteY54" fmla="*/ 959668 h 2353901"/>
              <a:gd name="connsiteX55" fmla="*/ 2118511 w 2426456"/>
              <a:gd name="connsiteY55" fmla="*/ 760491 h 2353901"/>
              <a:gd name="connsiteX56" fmla="*/ 2145672 w 2426456"/>
              <a:gd name="connsiteY56" fmla="*/ 660903 h 2353901"/>
              <a:gd name="connsiteX57" fmla="*/ 2154725 w 2426456"/>
              <a:gd name="connsiteY57" fmla="*/ 624689 h 2353901"/>
              <a:gd name="connsiteX58" fmla="*/ 2163778 w 2426456"/>
              <a:gd name="connsiteY58" fmla="*/ 561315 h 2353901"/>
              <a:gd name="connsiteX59" fmla="*/ 2172832 w 2426456"/>
              <a:gd name="connsiteY59" fmla="*/ 479834 h 2353901"/>
              <a:gd name="connsiteX60" fmla="*/ 2190939 w 2426456"/>
              <a:gd name="connsiteY60" fmla="*/ 434567 h 2353901"/>
              <a:gd name="connsiteX61" fmla="*/ 2218099 w 2426456"/>
              <a:gd name="connsiteY61" fmla="*/ 362139 h 2353901"/>
              <a:gd name="connsiteX62" fmla="*/ 2254313 w 2426456"/>
              <a:gd name="connsiteY62" fmla="*/ 307818 h 2353901"/>
              <a:gd name="connsiteX63" fmla="*/ 2272420 w 2426456"/>
              <a:gd name="connsiteY63" fmla="*/ 271604 h 2353901"/>
              <a:gd name="connsiteX64" fmla="*/ 2299580 w 2426456"/>
              <a:gd name="connsiteY64" fmla="*/ 235390 h 2353901"/>
              <a:gd name="connsiteX65" fmla="*/ 2344848 w 2426456"/>
              <a:gd name="connsiteY65" fmla="*/ 162963 h 2353901"/>
              <a:gd name="connsiteX66" fmla="*/ 2399169 w 2426456"/>
              <a:gd name="connsiteY66" fmla="*/ 72428 h 2353901"/>
              <a:gd name="connsiteX67" fmla="*/ 2417276 w 2426456"/>
              <a:gd name="connsiteY67" fmla="*/ 45268 h 2353901"/>
              <a:gd name="connsiteX68" fmla="*/ 2426329 w 2426456"/>
              <a:gd name="connsiteY68" fmla="*/ 0 h 235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426456" h="2353901">
                <a:moveTo>
                  <a:pt x="0" y="1041149"/>
                </a:moveTo>
                <a:cubicBezTo>
                  <a:pt x="15089" y="1071327"/>
                  <a:pt x="21410" y="1107825"/>
                  <a:pt x="45268" y="1131683"/>
                </a:cubicBezTo>
                <a:cubicBezTo>
                  <a:pt x="57339" y="1143754"/>
                  <a:pt x="70371" y="1154935"/>
                  <a:pt x="81481" y="1167897"/>
                </a:cubicBezTo>
                <a:cubicBezTo>
                  <a:pt x="88562" y="1176159"/>
                  <a:pt x="93263" y="1186204"/>
                  <a:pt x="99588" y="1195058"/>
                </a:cubicBezTo>
                <a:cubicBezTo>
                  <a:pt x="128620" y="1235702"/>
                  <a:pt x="121011" y="1225532"/>
                  <a:pt x="153909" y="1258432"/>
                </a:cubicBezTo>
                <a:cubicBezTo>
                  <a:pt x="174669" y="1320707"/>
                  <a:pt x="144365" y="1246978"/>
                  <a:pt x="199177" y="1312753"/>
                </a:cubicBezTo>
                <a:cubicBezTo>
                  <a:pt x="205286" y="1320084"/>
                  <a:pt x="202937" y="1331973"/>
                  <a:pt x="208230" y="1339913"/>
                </a:cubicBezTo>
                <a:cubicBezTo>
                  <a:pt x="215332" y="1350566"/>
                  <a:pt x="227194" y="1357237"/>
                  <a:pt x="235390" y="1367073"/>
                </a:cubicBezTo>
                <a:cubicBezTo>
                  <a:pt x="242356" y="1375432"/>
                  <a:pt x="247172" y="1385380"/>
                  <a:pt x="253497" y="1394234"/>
                </a:cubicBezTo>
                <a:cubicBezTo>
                  <a:pt x="262267" y="1406513"/>
                  <a:pt x="270838" y="1418991"/>
                  <a:pt x="280658" y="1430448"/>
                </a:cubicBezTo>
                <a:cubicBezTo>
                  <a:pt x="288990" y="1440169"/>
                  <a:pt x="299710" y="1447699"/>
                  <a:pt x="307818" y="1457608"/>
                </a:cubicBezTo>
                <a:cubicBezTo>
                  <a:pt x="326928" y="1480965"/>
                  <a:pt x="348643" y="1503044"/>
                  <a:pt x="362139" y="1530036"/>
                </a:cubicBezTo>
                <a:cubicBezTo>
                  <a:pt x="376481" y="1558720"/>
                  <a:pt x="383902" y="1578961"/>
                  <a:pt x="407406" y="1602464"/>
                </a:cubicBezTo>
                <a:cubicBezTo>
                  <a:pt x="415100" y="1610158"/>
                  <a:pt x="425513" y="1614535"/>
                  <a:pt x="434567" y="1620570"/>
                </a:cubicBezTo>
                <a:cubicBezTo>
                  <a:pt x="456864" y="1665164"/>
                  <a:pt x="465385" y="1687605"/>
                  <a:pt x="506994" y="1729212"/>
                </a:cubicBezTo>
                <a:cubicBezTo>
                  <a:pt x="516048" y="1738265"/>
                  <a:pt x="525958" y="1746536"/>
                  <a:pt x="534155" y="1756372"/>
                </a:cubicBezTo>
                <a:cubicBezTo>
                  <a:pt x="541121" y="1764731"/>
                  <a:pt x="545296" y="1775174"/>
                  <a:pt x="552262" y="1783533"/>
                </a:cubicBezTo>
                <a:cubicBezTo>
                  <a:pt x="560458" y="1793369"/>
                  <a:pt x="571980" y="1800274"/>
                  <a:pt x="579422" y="1810693"/>
                </a:cubicBezTo>
                <a:cubicBezTo>
                  <a:pt x="587266" y="1821675"/>
                  <a:pt x="589685" y="1835925"/>
                  <a:pt x="597529" y="1846907"/>
                </a:cubicBezTo>
                <a:cubicBezTo>
                  <a:pt x="671603" y="1950612"/>
                  <a:pt x="574293" y="1786192"/>
                  <a:pt x="651850" y="1910281"/>
                </a:cubicBezTo>
                <a:cubicBezTo>
                  <a:pt x="659003" y="1921726"/>
                  <a:pt x="662804" y="1935050"/>
                  <a:pt x="669957" y="1946495"/>
                </a:cubicBezTo>
                <a:cubicBezTo>
                  <a:pt x="680212" y="1962903"/>
                  <a:pt x="705646" y="1990714"/>
                  <a:pt x="715224" y="2009870"/>
                </a:cubicBezTo>
                <a:cubicBezTo>
                  <a:pt x="743073" y="2065566"/>
                  <a:pt x="694974" y="2007010"/>
                  <a:pt x="751438" y="2082297"/>
                </a:cubicBezTo>
                <a:cubicBezTo>
                  <a:pt x="759120" y="2092540"/>
                  <a:pt x="771156" y="2099039"/>
                  <a:pt x="778598" y="2109458"/>
                </a:cubicBezTo>
                <a:cubicBezTo>
                  <a:pt x="786442" y="2120440"/>
                  <a:pt x="788861" y="2134689"/>
                  <a:pt x="796705" y="2145671"/>
                </a:cubicBezTo>
                <a:cubicBezTo>
                  <a:pt x="804147" y="2156090"/>
                  <a:pt x="816005" y="2162725"/>
                  <a:pt x="823866" y="2172832"/>
                </a:cubicBezTo>
                <a:cubicBezTo>
                  <a:pt x="899665" y="2270289"/>
                  <a:pt x="825579" y="2192654"/>
                  <a:pt x="887240" y="2254313"/>
                </a:cubicBezTo>
                <a:cubicBezTo>
                  <a:pt x="904864" y="2307188"/>
                  <a:pt x="882503" y="2258629"/>
                  <a:pt x="923454" y="2299580"/>
                </a:cubicBezTo>
                <a:cubicBezTo>
                  <a:pt x="931148" y="2307274"/>
                  <a:pt x="933867" y="2319047"/>
                  <a:pt x="941561" y="2326741"/>
                </a:cubicBezTo>
                <a:cubicBezTo>
                  <a:pt x="962402" y="2347582"/>
                  <a:pt x="977231" y="2346975"/>
                  <a:pt x="1004935" y="2353901"/>
                </a:cubicBezTo>
                <a:lnTo>
                  <a:pt x="1439501" y="2344848"/>
                </a:lnTo>
                <a:cubicBezTo>
                  <a:pt x="1457845" y="2344169"/>
                  <a:pt x="1476407" y="2341599"/>
                  <a:pt x="1493822" y="2335794"/>
                </a:cubicBezTo>
                <a:cubicBezTo>
                  <a:pt x="1681349" y="2273283"/>
                  <a:pt x="1338877" y="2363211"/>
                  <a:pt x="1557196" y="2308634"/>
                </a:cubicBezTo>
                <a:cubicBezTo>
                  <a:pt x="1566250" y="2302598"/>
                  <a:pt x="1575503" y="2296851"/>
                  <a:pt x="1584357" y="2290527"/>
                </a:cubicBezTo>
                <a:cubicBezTo>
                  <a:pt x="1662983" y="2234367"/>
                  <a:pt x="1583710" y="2287942"/>
                  <a:pt x="1647731" y="2245260"/>
                </a:cubicBezTo>
                <a:lnTo>
                  <a:pt x="1683945" y="2190939"/>
                </a:lnTo>
                <a:cubicBezTo>
                  <a:pt x="1696016" y="2172832"/>
                  <a:pt x="1700695" y="2146350"/>
                  <a:pt x="1720159" y="2136618"/>
                </a:cubicBezTo>
                <a:lnTo>
                  <a:pt x="1756373" y="2118511"/>
                </a:lnTo>
                <a:cubicBezTo>
                  <a:pt x="1768444" y="2100404"/>
                  <a:pt x="1785704" y="2084835"/>
                  <a:pt x="1792586" y="2064190"/>
                </a:cubicBezTo>
                <a:cubicBezTo>
                  <a:pt x="1795604" y="2055137"/>
                  <a:pt x="1797372" y="2045566"/>
                  <a:pt x="1801640" y="2037030"/>
                </a:cubicBezTo>
                <a:cubicBezTo>
                  <a:pt x="1806506" y="2027298"/>
                  <a:pt x="1814349" y="2019317"/>
                  <a:pt x="1819747" y="2009870"/>
                </a:cubicBezTo>
                <a:cubicBezTo>
                  <a:pt x="1826443" y="1998152"/>
                  <a:pt x="1831818" y="1985727"/>
                  <a:pt x="1837854" y="1973656"/>
                </a:cubicBezTo>
                <a:cubicBezTo>
                  <a:pt x="1840872" y="1961585"/>
                  <a:pt x="1842655" y="1949136"/>
                  <a:pt x="1846907" y="1937442"/>
                </a:cubicBezTo>
                <a:cubicBezTo>
                  <a:pt x="1862519" y="1894508"/>
                  <a:pt x="1880987" y="1860230"/>
                  <a:pt x="1901228" y="1819747"/>
                </a:cubicBezTo>
                <a:cubicBezTo>
                  <a:pt x="1907264" y="1795604"/>
                  <a:pt x="1914455" y="1771721"/>
                  <a:pt x="1919335" y="1747319"/>
                </a:cubicBezTo>
                <a:cubicBezTo>
                  <a:pt x="1925371" y="1717141"/>
                  <a:pt x="1923679" y="1684311"/>
                  <a:pt x="1937442" y="1656784"/>
                </a:cubicBezTo>
                <a:lnTo>
                  <a:pt x="1955549" y="1620570"/>
                </a:lnTo>
                <a:cubicBezTo>
                  <a:pt x="1963339" y="1566038"/>
                  <a:pt x="1970748" y="1511431"/>
                  <a:pt x="1982709" y="1457608"/>
                </a:cubicBezTo>
                <a:cubicBezTo>
                  <a:pt x="1985408" y="1445461"/>
                  <a:pt x="1988965" y="1433518"/>
                  <a:pt x="1991763" y="1421394"/>
                </a:cubicBezTo>
                <a:cubicBezTo>
                  <a:pt x="1998019" y="1394284"/>
                  <a:pt x="2004040" y="1367118"/>
                  <a:pt x="2009870" y="1339913"/>
                </a:cubicBezTo>
                <a:cubicBezTo>
                  <a:pt x="2013094" y="1324867"/>
                  <a:pt x="2016889" y="1309899"/>
                  <a:pt x="2018923" y="1294646"/>
                </a:cubicBezTo>
                <a:cubicBezTo>
                  <a:pt x="2022931" y="1264583"/>
                  <a:pt x="2022706" y="1233978"/>
                  <a:pt x="2027977" y="1204111"/>
                </a:cubicBezTo>
                <a:cubicBezTo>
                  <a:pt x="2031795" y="1182475"/>
                  <a:pt x="2040302" y="1161933"/>
                  <a:pt x="2046083" y="1140737"/>
                </a:cubicBezTo>
                <a:cubicBezTo>
                  <a:pt x="2049357" y="1128733"/>
                  <a:pt x="2052119" y="1116594"/>
                  <a:pt x="2055137" y="1104523"/>
                </a:cubicBezTo>
                <a:cubicBezTo>
                  <a:pt x="2076442" y="870160"/>
                  <a:pt x="2046554" y="1093702"/>
                  <a:pt x="2082297" y="959668"/>
                </a:cubicBezTo>
                <a:cubicBezTo>
                  <a:pt x="2095802" y="909025"/>
                  <a:pt x="2109424" y="808956"/>
                  <a:pt x="2118511" y="760491"/>
                </a:cubicBezTo>
                <a:cubicBezTo>
                  <a:pt x="2122605" y="738655"/>
                  <a:pt x="2142313" y="673220"/>
                  <a:pt x="2145672" y="660903"/>
                </a:cubicBezTo>
                <a:cubicBezTo>
                  <a:pt x="2148946" y="648899"/>
                  <a:pt x="2152499" y="636931"/>
                  <a:pt x="2154725" y="624689"/>
                </a:cubicBezTo>
                <a:cubicBezTo>
                  <a:pt x="2158542" y="603694"/>
                  <a:pt x="2161131" y="582489"/>
                  <a:pt x="2163778" y="561315"/>
                </a:cubicBezTo>
                <a:cubicBezTo>
                  <a:pt x="2167168" y="534199"/>
                  <a:pt x="2167106" y="506555"/>
                  <a:pt x="2172832" y="479834"/>
                </a:cubicBezTo>
                <a:cubicBezTo>
                  <a:pt x="2176237" y="463943"/>
                  <a:pt x="2185233" y="449784"/>
                  <a:pt x="2190939" y="434567"/>
                </a:cubicBezTo>
                <a:cubicBezTo>
                  <a:pt x="2200640" y="408698"/>
                  <a:pt x="2204096" y="387811"/>
                  <a:pt x="2218099" y="362139"/>
                </a:cubicBezTo>
                <a:cubicBezTo>
                  <a:pt x="2228520" y="343034"/>
                  <a:pt x="2244581" y="327282"/>
                  <a:pt x="2254313" y="307818"/>
                </a:cubicBezTo>
                <a:cubicBezTo>
                  <a:pt x="2260349" y="295747"/>
                  <a:pt x="2265267" y="283049"/>
                  <a:pt x="2272420" y="271604"/>
                </a:cubicBezTo>
                <a:cubicBezTo>
                  <a:pt x="2280417" y="258808"/>
                  <a:pt x="2290810" y="247668"/>
                  <a:pt x="2299580" y="235390"/>
                </a:cubicBezTo>
                <a:cubicBezTo>
                  <a:pt x="2313729" y="215581"/>
                  <a:pt x="2334276" y="181993"/>
                  <a:pt x="2344848" y="162963"/>
                </a:cubicBezTo>
                <a:cubicBezTo>
                  <a:pt x="2391250" y="79441"/>
                  <a:pt x="2325537" y="182875"/>
                  <a:pt x="2399169" y="72428"/>
                </a:cubicBezTo>
                <a:lnTo>
                  <a:pt x="2417276" y="45268"/>
                </a:lnTo>
                <a:cubicBezTo>
                  <a:pt x="2428238" y="12381"/>
                  <a:pt x="2426329" y="27650"/>
                  <a:pt x="2426329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81700" y="2161331"/>
            <a:ext cx="2851841" cy="57036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206" y="1369219"/>
            <a:ext cx="520577" cy="346184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4916048" y="1348787"/>
            <a:ext cx="622" cy="99973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Quốc kỳ các nước Đông nam 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65" y="1987591"/>
            <a:ext cx="459411" cy="30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4558865" y="1992562"/>
            <a:ext cx="0" cy="7123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566775" y="1391756"/>
            <a:ext cx="346981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  <a:ea typeface="Times New Roman" panose="02020603050405020304" pitchFamily="18" charset="0"/>
              </a:rPr>
              <a:t>-Đông Nam Á Hải đảo ( Quần đảo Mã Lai)</a:t>
            </a:r>
            <a:endParaRPr lang="vi-VN" sz="2800" dirty="0">
              <a:latin typeface="+mj-lt"/>
            </a:endParaRPr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6458093" y="1868810"/>
            <a:ext cx="2108682" cy="838437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Năm câu đố về quốc kỳ các nước Đông Nam Á - AhaQuiz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73" y="2939782"/>
            <a:ext cx="519146" cy="33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/>
          <p:cNvCxnSpPr/>
          <p:nvPr/>
        </p:nvCxnSpPr>
        <p:spPr>
          <a:xfrm>
            <a:off x="4780554" y="2974213"/>
            <a:ext cx="0" cy="5405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6" descr="Ý nghĩa hình ảnh trên cờ tổ quốc của các nước Đông Nam Á. - Cờ Tổ Qu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917" y="2458063"/>
            <a:ext cx="536653" cy="357118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4261774" y="2480902"/>
            <a:ext cx="0" cy="7123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892007" y="1586957"/>
            <a:ext cx="0" cy="11729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25515" y="3955874"/>
            <a:ext cx="0" cy="7123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531451" y="2110451"/>
            <a:ext cx="0" cy="102903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707448" y="4312056"/>
            <a:ext cx="0" cy="7123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44740" y="3804530"/>
            <a:ext cx="0" cy="7123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111565" y="5557130"/>
            <a:ext cx="0" cy="7123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Quốc kỳ các nước Đông nam 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87" y="1577920"/>
            <a:ext cx="578504" cy="3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468" y="4344543"/>
            <a:ext cx="485542" cy="32369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2068" y="3955874"/>
            <a:ext cx="558799" cy="279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4740" y="3788195"/>
            <a:ext cx="503953" cy="33535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3692" y="2105172"/>
            <a:ext cx="523942" cy="26197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1565" y="5557130"/>
            <a:ext cx="563390" cy="281695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5005997" y="5200948"/>
            <a:ext cx="0" cy="7123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5997" y="5200948"/>
            <a:ext cx="487546" cy="32740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261" y="3634115"/>
            <a:ext cx="2169042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0" y="2795943"/>
            <a:ext cx="2169042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36231" y="4484767"/>
            <a:ext cx="25132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61936" y="6357052"/>
            <a:ext cx="216904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Mianma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96711" y="5364649"/>
            <a:ext cx="216904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271543" y="5372250"/>
            <a:ext cx="2421104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Inđônêxia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271543" y="3492359"/>
            <a:ext cx="216904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ingapo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314936" y="2480902"/>
            <a:ext cx="2169042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Brunay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271543" y="4457025"/>
            <a:ext cx="2169042" cy="584775"/>
          </a:xfrm>
          <a:prstGeom prst="rect">
            <a:avLst/>
          </a:prstGeom>
          <a:solidFill>
            <a:srgbClr val="C12F8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239899" y="6172207"/>
            <a:ext cx="3083236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 Mo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81176" y="6269733"/>
            <a:ext cx="216904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Malaixia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2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26" grpId="0" animBg="1"/>
      <p:bldP spid="36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594360" y="1065219"/>
            <a:ext cx="118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  <a:r>
              <a:rPr 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(.... 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iết)</a:t>
            </a:r>
            <a:endParaRPr lang="x-none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386" y="49556"/>
            <a:ext cx="10819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CHƯƠNG IV: ĐÔNG NAM Á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TỪ NHỮNG THẾ KỈ TIẾP GIÁP CÔNG NGUYÊN ĐẾN THẾ KỈ X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9386" y="1528250"/>
            <a:ext cx="707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 CỦA ĐÔNG NAM Á</a:t>
            </a:r>
          </a:p>
        </p:txBody>
      </p:sp>
      <p:pic>
        <p:nvPicPr>
          <p:cNvPr id="6" name="Picture 2" descr="Bản đồ các châu l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" y="2116063"/>
            <a:ext cx="8575567" cy="46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BDC22644-CAFB-4E4A-96B7-CA9D0F764B11}"/>
              </a:ext>
            </a:extLst>
          </p:cNvPr>
          <p:cNvSpPr/>
          <p:nvPr/>
        </p:nvSpPr>
        <p:spPr>
          <a:xfrm>
            <a:off x="6104145" y="4027296"/>
            <a:ext cx="1605517" cy="11164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633504">
            <a:off x="7560704" y="3517320"/>
            <a:ext cx="1083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7757" y="4953132"/>
            <a:ext cx="1259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3400" y="2261144"/>
            <a:ext cx="3423550" cy="452431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98253" y="3478202"/>
            <a:ext cx="1338211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5628796" y="3885118"/>
            <a:ext cx="38920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86235" y="2261144"/>
            <a:ext cx="3653715" cy="40318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Đông Nam Á </a:t>
            </a:r>
            <a:r>
              <a:rPr lang="en-US" sz="3200" b="1" dirty="0" err="1" smtClean="0"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+mj-lt"/>
              </a:rPr>
              <a:t>cầu </a:t>
            </a:r>
            <a:r>
              <a:rPr lang="vi-VN" sz="3200" b="1" dirty="0">
                <a:latin typeface="+mj-lt"/>
              </a:rPr>
              <a:t>nối giữa Ấn Độ Dương với Thái Bình Dương; là cầu nối giữa Trung </a:t>
            </a:r>
            <a:r>
              <a:rPr lang="vi-VN" sz="3200" b="1" dirty="0" smtClean="0">
                <a:latin typeface="+mj-lt"/>
              </a:rPr>
              <a:t>Quốc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+mj-lt"/>
              </a:rPr>
              <a:t>Độ,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Á-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ck Arc 3"/>
          <p:cNvSpPr/>
          <p:nvPr/>
        </p:nvSpPr>
        <p:spPr>
          <a:xfrm rot="20245236">
            <a:off x="4908366" y="3944571"/>
            <a:ext cx="3562399" cy="791755"/>
          </a:xfrm>
          <a:prstGeom prst="blockArc">
            <a:avLst>
              <a:gd name="adj1" fmla="val 10766225"/>
              <a:gd name="adj2" fmla="val 103428"/>
              <a:gd name="adj3" fmla="val 150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9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3" grpId="1"/>
      <p:bldP spid="14" grpId="0"/>
      <p:bldP spid="14" grpId="1"/>
      <p:bldP spid="12" grpId="0" animBg="1"/>
      <p:bldP spid="15" grpId="0" animBg="1"/>
      <p:bldP spid="16" grpId="0" animBg="1"/>
      <p:bldP spid="17" grpId="0" animBg="1"/>
      <p:bldP spid="17" grpId="1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810" y="731153"/>
            <a:ext cx="599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/>
                </a:solidFill>
                <a:latin typeface="+mj-lt"/>
              </a:rPr>
              <a:t>1. Vị trí địa lí của Đông Nam Á.</a:t>
            </a:r>
            <a:endParaRPr lang="vi-VN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243840" y="70550"/>
            <a:ext cx="1075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pic>
        <p:nvPicPr>
          <p:cNvPr id="12" name="Picture 5" descr="20526659_684991958366288_984150484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331" y="1254511"/>
            <a:ext cx="5206546" cy="531089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-127573" y="1254373"/>
            <a:ext cx="329628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  <a:ea typeface="Times New Roman" panose="02020603050405020304" pitchFamily="18" charset="0"/>
              </a:rPr>
              <a:t>-Đông Nam Á lục địa ( Bán đảo Trung Ấn) </a:t>
            </a:r>
            <a:endParaRPr lang="vi-VN" sz="2800" dirty="0">
              <a:latin typeface="+mj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494220" y="2535702"/>
            <a:ext cx="2426456" cy="2353901"/>
          </a:xfrm>
          <a:custGeom>
            <a:avLst/>
            <a:gdLst>
              <a:gd name="connsiteX0" fmla="*/ 0 w 2426456"/>
              <a:gd name="connsiteY0" fmla="*/ 1041149 h 2353901"/>
              <a:gd name="connsiteX1" fmla="*/ 45268 w 2426456"/>
              <a:gd name="connsiteY1" fmla="*/ 1131683 h 2353901"/>
              <a:gd name="connsiteX2" fmla="*/ 81481 w 2426456"/>
              <a:gd name="connsiteY2" fmla="*/ 1167897 h 2353901"/>
              <a:gd name="connsiteX3" fmla="*/ 99588 w 2426456"/>
              <a:gd name="connsiteY3" fmla="*/ 1195058 h 2353901"/>
              <a:gd name="connsiteX4" fmla="*/ 153909 w 2426456"/>
              <a:gd name="connsiteY4" fmla="*/ 1258432 h 2353901"/>
              <a:gd name="connsiteX5" fmla="*/ 199177 w 2426456"/>
              <a:gd name="connsiteY5" fmla="*/ 1312753 h 2353901"/>
              <a:gd name="connsiteX6" fmla="*/ 208230 w 2426456"/>
              <a:gd name="connsiteY6" fmla="*/ 1339913 h 2353901"/>
              <a:gd name="connsiteX7" fmla="*/ 235390 w 2426456"/>
              <a:gd name="connsiteY7" fmla="*/ 1367073 h 2353901"/>
              <a:gd name="connsiteX8" fmla="*/ 253497 w 2426456"/>
              <a:gd name="connsiteY8" fmla="*/ 1394234 h 2353901"/>
              <a:gd name="connsiteX9" fmla="*/ 280658 w 2426456"/>
              <a:gd name="connsiteY9" fmla="*/ 1430448 h 2353901"/>
              <a:gd name="connsiteX10" fmla="*/ 307818 w 2426456"/>
              <a:gd name="connsiteY10" fmla="*/ 1457608 h 2353901"/>
              <a:gd name="connsiteX11" fmla="*/ 362139 w 2426456"/>
              <a:gd name="connsiteY11" fmla="*/ 1530036 h 2353901"/>
              <a:gd name="connsiteX12" fmla="*/ 407406 w 2426456"/>
              <a:gd name="connsiteY12" fmla="*/ 1602464 h 2353901"/>
              <a:gd name="connsiteX13" fmla="*/ 434567 w 2426456"/>
              <a:gd name="connsiteY13" fmla="*/ 1620570 h 2353901"/>
              <a:gd name="connsiteX14" fmla="*/ 506994 w 2426456"/>
              <a:gd name="connsiteY14" fmla="*/ 1729212 h 2353901"/>
              <a:gd name="connsiteX15" fmla="*/ 534155 w 2426456"/>
              <a:gd name="connsiteY15" fmla="*/ 1756372 h 2353901"/>
              <a:gd name="connsiteX16" fmla="*/ 552262 w 2426456"/>
              <a:gd name="connsiteY16" fmla="*/ 1783533 h 2353901"/>
              <a:gd name="connsiteX17" fmla="*/ 579422 w 2426456"/>
              <a:gd name="connsiteY17" fmla="*/ 1810693 h 2353901"/>
              <a:gd name="connsiteX18" fmla="*/ 597529 w 2426456"/>
              <a:gd name="connsiteY18" fmla="*/ 1846907 h 2353901"/>
              <a:gd name="connsiteX19" fmla="*/ 651850 w 2426456"/>
              <a:gd name="connsiteY19" fmla="*/ 1910281 h 2353901"/>
              <a:gd name="connsiteX20" fmla="*/ 669957 w 2426456"/>
              <a:gd name="connsiteY20" fmla="*/ 1946495 h 2353901"/>
              <a:gd name="connsiteX21" fmla="*/ 715224 w 2426456"/>
              <a:gd name="connsiteY21" fmla="*/ 2009870 h 2353901"/>
              <a:gd name="connsiteX22" fmla="*/ 751438 w 2426456"/>
              <a:gd name="connsiteY22" fmla="*/ 2082297 h 2353901"/>
              <a:gd name="connsiteX23" fmla="*/ 778598 w 2426456"/>
              <a:gd name="connsiteY23" fmla="*/ 2109458 h 2353901"/>
              <a:gd name="connsiteX24" fmla="*/ 796705 w 2426456"/>
              <a:gd name="connsiteY24" fmla="*/ 2145671 h 2353901"/>
              <a:gd name="connsiteX25" fmla="*/ 823866 w 2426456"/>
              <a:gd name="connsiteY25" fmla="*/ 2172832 h 2353901"/>
              <a:gd name="connsiteX26" fmla="*/ 887240 w 2426456"/>
              <a:gd name="connsiteY26" fmla="*/ 2254313 h 2353901"/>
              <a:gd name="connsiteX27" fmla="*/ 923454 w 2426456"/>
              <a:gd name="connsiteY27" fmla="*/ 2299580 h 2353901"/>
              <a:gd name="connsiteX28" fmla="*/ 941561 w 2426456"/>
              <a:gd name="connsiteY28" fmla="*/ 2326741 h 2353901"/>
              <a:gd name="connsiteX29" fmla="*/ 1004935 w 2426456"/>
              <a:gd name="connsiteY29" fmla="*/ 2353901 h 2353901"/>
              <a:gd name="connsiteX30" fmla="*/ 1439501 w 2426456"/>
              <a:gd name="connsiteY30" fmla="*/ 2344848 h 2353901"/>
              <a:gd name="connsiteX31" fmla="*/ 1493822 w 2426456"/>
              <a:gd name="connsiteY31" fmla="*/ 2335794 h 2353901"/>
              <a:gd name="connsiteX32" fmla="*/ 1557196 w 2426456"/>
              <a:gd name="connsiteY32" fmla="*/ 2308634 h 2353901"/>
              <a:gd name="connsiteX33" fmla="*/ 1584357 w 2426456"/>
              <a:gd name="connsiteY33" fmla="*/ 2290527 h 2353901"/>
              <a:gd name="connsiteX34" fmla="*/ 1647731 w 2426456"/>
              <a:gd name="connsiteY34" fmla="*/ 2245260 h 2353901"/>
              <a:gd name="connsiteX35" fmla="*/ 1683945 w 2426456"/>
              <a:gd name="connsiteY35" fmla="*/ 2190939 h 2353901"/>
              <a:gd name="connsiteX36" fmla="*/ 1720159 w 2426456"/>
              <a:gd name="connsiteY36" fmla="*/ 2136618 h 2353901"/>
              <a:gd name="connsiteX37" fmla="*/ 1756373 w 2426456"/>
              <a:gd name="connsiteY37" fmla="*/ 2118511 h 2353901"/>
              <a:gd name="connsiteX38" fmla="*/ 1792586 w 2426456"/>
              <a:gd name="connsiteY38" fmla="*/ 2064190 h 2353901"/>
              <a:gd name="connsiteX39" fmla="*/ 1801640 w 2426456"/>
              <a:gd name="connsiteY39" fmla="*/ 2037030 h 2353901"/>
              <a:gd name="connsiteX40" fmla="*/ 1819747 w 2426456"/>
              <a:gd name="connsiteY40" fmla="*/ 2009870 h 2353901"/>
              <a:gd name="connsiteX41" fmla="*/ 1837854 w 2426456"/>
              <a:gd name="connsiteY41" fmla="*/ 1973656 h 2353901"/>
              <a:gd name="connsiteX42" fmla="*/ 1846907 w 2426456"/>
              <a:gd name="connsiteY42" fmla="*/ 1937442 h 2353901"/>
              <a:gd name="connsiteX43" fmla="*/ 1901228 w 2426456"/>
              <a:gd name="connsiteY43" fmla="*/ 1819747 h 2353901"/>
              <a:gd name="connsiteX44" fmla="*/ 1919335 w 2426456"/>
              <a:gd name="connsiteY44" fmla="*/ 1747319 h 2353901"/>
              <a:gd name="connsiteX45" fmla="*/ 1937442 w 2426456"/>
              <a:gd name="connsiteY45" fmla="*/ 1656784 h 2353901"/>
              <a:gd name="connsiteX46" fmla="*/ 1955549 w 2426456"/>
              <a:gd name="connsiteY46" fmla="*/ 1620570 h 2353901"/>
              <a:gd name="connsiteX47" fmla="*/ 1982709 w 2426456"/>
              <a:gd name="connsiteY47" fmla="*/ 1457608 h 2353901"/>
              <a:gd name="connsiteX48" fmla="*/ 1991763 w 2426456"/>
              <a:gd name="connsiteY48" fmla="*/ 1421394 h 2353901"/>
              <a:gd name="connsiteX49" fmla="*/ 2009870 w 2426456"/>
              <a:gd name="connsiteY49" fmla="*/ 1339913 h 2353901"/>
              <a:gd name="connsiteX50" fmla="*/ 2018923 w 2426456"/>
              <a:gd name="connsiteY50" fmla="*/ 1294646 h 2353901"/>
              <a:gd name="connsiteX51" fmla="*/ 2027977 w 2426456"/>
              <a:gd name="connsiteY51" fmla="*/ 1204111 h 2353901"/>
              <a:gd name="connsiteX52" fmla="*/ 2046083 w 2426456"/>
              <a:gd name="connsiteY52" fmla="*/ 1140737 h 2353901"/>
              <a:gd name="connsiteX53" fmla="*/ 2055137 w 2426456"/>
              <a:gd name="connsiteY53" fmla="*/ 1104523 h 2353901"/>
              <a:gd name="connsiteX54" fmla="*/ 2082297 w 2426456"/>
              <a:gd name="connsiteY54" fmla="*/ 959668 h 2353901"/>
              <a:gd name="connsiteX55" fmla="*/ 2118511 w 2426456"/>
              <a:gd name="connsiteY55" fmla="*/ 760491 h 2353901"/>
              <a:gd name="connsiteX56" fmla="*/ 2145672 w 2426456"/>
              <a:gd name="connsiteY56" fmla="*/ 660903 h 2353901"/>
              <a:gd name="connsiteX57" fmla="*/ 2154725 w 2426456"/>
              <a:gd name="connsiteY57" fmla="*/ 624689 h 2353901"/>
              <a:gd name="connsiteX58" fmla="*/ 2163778 w 2426456"/>
              <a:gd name="connsiteY58" fmla="*/ 561315 h 2353901"/>
              <a:gd name="connsiteX59" fmla="*/ 2172832 w 2426456"/>
              <a:gd name="connsiteY59" fmla="*/ 479834 h 2353901"/>
              <a:gd name="connsiteX60" fmla="*/ 2190939 w 2426456"/>
              <a:gd name="connsiteY60" fmla="*/ 434567 h 2353901"/>
              <a:gd name="connsiteX61" fmla="*/ 2218099 w 2426456"/>
              <a:gd name="connsiteY61" fmla="*/ 362139 h 2353901"/>
              <a:gd name="connsiteX62" fmla="*/ 2254313 w 2426456"/>
              <a:gd name="connsiteY62" fmla="*/ 307818 h 2353901"/>
              <a:gd name="connsiteX63" fmla="*/ 2272420 w 2426456"/>
              <a:gd name="connsiteY63" fmla="*/ 271604 h 2353901"/>
              <a:gd name="connsiteX64" fmla="*/ 2299580 w 2426456"/>
              <a:gd name="connsiteY64" fmla="*/ 235390 h 2353901"/>
              <a:gd name="connsiteX65" fmla="*/ 2344848 w 2426456"/>
              <a:gd name="connsiteY65" fmla="*/ 162963 h 2353901"/>
              <a:gd name="connsiteX66" fmla="*/ 2399169 w 2426456"/>
              <a:gd name="connsiteY66" fmla="*/ 72428 h 2353901"/>
              <a:gd name="connsiteX67" fmla="*/ 2417276 w 2426456"/>
              <a:gd name="connsiteY67" fmla="*/ 45268 h 2353901"/>
              <a:gd name="connsiteX68" fmla="*/ 2426329 w 2426456"/>
              <a:gd name="connsiteY68" fmla="*/ 0 h 235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426456" h="2353901">
                <a:moveTo>
                  <a:pt x="0" y="1041149"/>
                </a:moveTo>
                <a:cubicBezTo>
                  <a:pt x="15089" y="1071327"/>
                  <a:pt x="21410" y="1107825"/>
                  <a:pt x="45268" y="1131683"/>
                </a:cubicBezTo>
                <a:cubicBezTo>
                  <a:pt x="57339" y="1143754"/>
                  <a:pt x="70371" y="1154935"/>
                  <a:pt x="81481" y="1167897"/>
                </a:cubicBezTo>
                <a:cubicBezTo>
                  <a:pt x="88562" y="1176159"/>
                  <a:pt x="93263" y="1186204"/>
                  <a:pt x="99588" y="1195058"/>
                </a:cubicBezTo>
                <a:cubicBezTo>
                  <a:pt x="128620" y="1235702"/>
                  <a:pt x="121011" y="1225532"/>
                  <a:pt x="153909" y="1258432"/>
                </a:cubicBezTo>
                <a:cubicBezTo>
                  <a:pt x="174669" y="1320707"/>
                  <a:pt x="144365" y="1246978"/>
                  <a:pt x="199177" y="1312753"/>
                </a:cubicBezTo>
                <a:cubicBezTo>
                  <a:pt x="205286" y="1320084"/>
                  <a:pt x="202937" y="1331973"/>
                  <a:pt x="208230" y="1339913"/>
                </a:cubicBezTo>
                <a:cubicBezTo>
                  <a:pt x="215332" y="1350566"/>
                  <a:pt x="227194" y="1357237"/>
                  <a:pt x="235390" y="1367073"/>
                </a:cubicBezTo>
                <a:cubicBezTo>
                  <a:pt x="242356" y="1375432"/>
                  <a:pt x="247172" y="1385380"/>
                  <a:pt x="253497" y="1394234"/>
                </a:cubicBezTo>
                <a:cubicBezTo>
                  <a:pt x="262267" y="1406513"/>
                  <a:pt x="270838" y="1418991"/>
                  <a:pt x="280658" y="1430448"/>
                </a:cubicBezTo>
                <a:cubicBezTo>
                  <a:pt x="288990" y="1440169"/>
                  <a:pt x="299710" y="1447699"/>
                  <a:pt x="307818" y="1457608"/>
                </a:cubicBezTo>
                <a:cubicBezTo>
                  <a:pt x="326928" y="1480965"/>
                  <a:pt x="348643" y="1503044"/>
                  <a:pt x="362139" y="1530036"/>
                </a:cubicBezTo>
                <a:cubicBezTo>
                  <a:pt x="376481" y="1558720"/>
                  <a:pt x="383902" y="1578961"/>
                  <a:pt x="407406" y="1602464"/>
                </a:cubicBezTo>
                <a:cubicBezTo>
                  <a:pt x="415100" y="1610158"/>
                  <a:pt x="425513" y="1614535"/>
                  <a:pt x="434567" y="1620570"/>
                </a:cubicBezTo>
                <a:cubicBezTo>
                  <a:pt x="456864" y="1665164"/>
                  <a:pt x="465385" y="1687605"/>
                  <a:pt x="506994" y="1729212"/>
                </a:cubicBezTo>
                <a:cubicBezTo>
                  <a:pt x="516048" y="1738265"/>
                  <a:pt x="525958" y="1746536"/>
                  <a:pt x="534155" y="1756372"/>
                </a:cubicBezTo>
                <a:cubicBezTo>
                  <a:pt x="541121" y="1764731"/>
                  <a:pt x="545296" y="1775174"/>
                  <a:pt x="552262" y="1783533"/>
                </a:cubicBezTo>
                <a:cubicBezTo>
                  <a:pt x="560458" y="1793369"/>
                  <a:pt x="571980" y="1800274"/>
                  <a:pt x="579422" y="1810693"/>
                </a:cubicBezTo>
                <a:cubicBezTo>
                  <a:pt x="587266" y="1821675"/>
                  <a:pt x="589685" y="1835925"/>
                  <a:pt x="597529" y="1846907"/>
                </a:cubicBezTo>
                <a:cubicBezTo>
                  <a:pt x="671603" y="1950612"/>
                  <a:pt x="574293" y="1786192"/>
                  <a:pt x="651850" y="1910281"/>
                </a:cubicBezTo>
                <a:cubicBezTo>
                  <a:pt x="659003" y="1921726"/>
                  <a:pt x="662804" y="1935050"/>
                  <a:pt x="669957" y="1946495"/>
                </a:cubicBezTo>
                <a:cubicBezTo>
                  <a:pt x="680212" y="1962903"/>
                  <a:pt x="705646" y="1990714"/>
                  <a:pt x="715224" y="2009870"/>
                </a:cubicBezTo>
                <a:cubicBezTo>
                  <a:pt x="743073" y="2065566"/>
                  <a:pt x="694974" y="2007010"/>
                  <a:pt x="751438" y="2082297"/>
                </a:cubicBezTo>
                <a:cubicBezTo>
                  <a:pt x="759120" y="2092540"/>
                  <a:pt x="771156" y="2099039"/>
                  <a:pt x="778598" y="2109458"/>
                </a:cubicBezTo>
                <a:cubicBezTo>
                  <a:pt x="786442" y="2120440"/>
                  <a:pt x="788861" y="2134689"/>
                  <a:pt x="796705" y="2145671"/>
                </a:cubicBezTo>
                <a:cubicBezTo>
                  <a:pt x="804147" y="2156090"/>
                  <a:pt x="816005" y="2162725"/>
                  <a:pt x="823866" y="2172832"/>
                </a:cubicBezTo>
                <a:cubicBezTo>
                  <a:pt x="899665" y="2270289"/>
                  <a:pt x="825579" y="2192654"/>
                  <a:pt x="887240" y="2254313"/>
                </a:cubicBezTo>
                <a:cubicBezTo>
                  <a:pt x="904864" y="2307188"/>
                  <a:pt x="882503" y="2258629"/>
                  <a:pt x="923454" y="2299580"/>
                </a:cubicBezTo>
                <a:cubicBezTo>
                  <a:pt x="931148" y="2307274"/>
                  <a:pt x="933867" y="2319047"/>
                  <a:pt x="941561" y="2326741"/>
                </a:cubicBezTo>
                <a:cubicBezTo>
                  <a:pt x="962402" y="2347582"/>
                  <a:pt x="977231" y="2346975"/>
                  <a:pt x="1004935" y="2353901"/>
                </a:cubicBezTo>
                <a:lnTo>
                  <a:pt x="1439501" y="2344848"/>
                </a:lnTo>
                <a:cubicBezTo>
                  <a:pt x="1457845" y="2344169"/>
                  <a:pt x="1476407" y="2341599"/>
                  <a:pt x="1493822" y="2335794"/>
                </a:cubicBezTo>
                <a:cubicBezTo>
                  <a:pt x="1681349" y="2273283"/>
                  <a:pt x="1338877" y="2363211"/>
                  <a:pt x="1557196" y="2308634"/>
                </a:cubicBezTo>
                <a:cubicBezTo>
                  <a:pt x="1566250" y="2302598"/>
                  <a:pt x="1575503" y="2296851"/>
                  <a:pt x="1584357" y="2290527"/>
                </a:cubicBezTo>
                <a:cubicBezTo>
                  <a:pt x="1662983" y="2234367"/>
                  <a:pt x="1583710" y="2287942"/>
                  <a:pt x="1647731" y="2245260"/>
                </a:cubicBezTo>
                <a:lnTo>
                  <a:pt x="1683945" y="2190939"/>
                </a:lnTo>
                <a:cubicBezTo>
                  <a:pt x="1696016" y="2172832"/>
                  <a:pt x="1700695" y="2146350"/>
                  <a:pt x="1720159" y="2136618"/>
                </a:cubicBezTo>
                <a:lnTo>
                  <a:pt x="1756373" y="2118511"/>
                </a:lnTo>
                <a:cubicBezTo>
                  <a:pt x="1768444" y="2100404"/>
                  <a:pt x="1785704" y="2084835"/>
                  <a:pt x="1792586" y="2064190"/>
                </a:cubicBezTo>
                <a:cubicBezTo>
                  <a:pt x="1795604" y="2055137"/>
                  <a:pt x="1797372" y="2045566"/>
                  <a:pt x="1801640" y="2037030"/>
                </a:cubicBezTo>
                <a:cubicBezTo>
                  <a:pt x="1806506" y="2027298"/>
                  <a:pt x="1814349" y="2019317"/>
                  <a:pt x="1819747" y="2009870"/>
                </a:cubicBezTo>
                <a:cubicBezTo>
                  <a:pt x="1826443" y="1998152"/>
                  <a:pt x="1831818" y="1985727"/>
                  <a:pt x="1837854" y="1973656"/>
                </a:cubicBezTo>
                <a:cubicBezTo>
                  <a:pt x="1840872" y="1961585"/>
                  <a:pt x="1842655" y="1949136"/>
                  <a:pt x="1846907" y="1937442"/>
                </a:cubicBezTo>
                <a:cubicBezTo>
                  <a:pt x="1862519" y="1894508"/>
                  <a:pt x="1880987" y="1860230"/>
                  <a:pt x="1901228" y="1819747"/>
                </a:cubicBezTo>
                <a:cubicBezTo>
                  <a:pt x="1907264" y="1795604"/>
                  <a:pt x="1914455" y="1771721"/>
                  <a:pt x="1919335" y="1747319"/>
                </a:cubicBezTo>
                <a:cubicBezTo>
                  <a:pt x="1925371" y="1717141"/>
                  <a:pt x="1923679" y="1684311"/>
                  <a:pt x="1937442" y="1656784"/>
                </a:cubicBezTo>
                <a:lnTo>
                  <a:pt x="1955549" y="1620570"/>
                </a:lnTo>
                <a:cubicBezTo>
                  <a:pt x="1963339" y="1566038"/>
                  <a:pt x="1970748" y="1511431"/>
                  <a:pt x="1982709" y="1457608"/>
                </a:cubicBezTo>
                <a:cubicBezTo>
                  <a:pt x="1985408" y="1445461"/>
                  <a:pt x="1988965" y="1433518"/>
                  <a:pt x="1991763" y="1421394"/>
                </a:cubicBezTo>
                <a:cubicBezTo>
                  <a:pt x="1998019" y="1394284"/>
                  <a:pt x="2004040" y="1367118"/>
                  <a:pt x="2009870" y="1339913"/>
                </a:cubicBezTo>
                <a:cubicBezTo>
                  <a:pt x="2013094" y="1324867"/>
                  <a:pt x="2016889" y="1309899"/>
                  <a:pt x="2018923" y="1294646"/>
                </a:cubicBezTo>
                <a:cubicBezTo>
                  <a:pt x="2022931" y="1264583"/>
                  <a:pt x="2022706" y="1233978"/>
                  <a:pt x="2027977" y="1204111"/>
                </a:cubicBezTo>
                <a:cubicBezTo>
                  <a:pt x="2031795" y="1182475"/>
                  <a:pt x="2040302" y="1161933"/>
                  <a:pt x="2046083" y="1140737"/>
                </a:cubicBezTo>
                <a:cubicBezTo>
                  <a:pt x="2049357" y="1128733"/>
                  <a:pt x="2052119" y="1116594"/>
                  <a:pt x="2055137" y="1104523"/>
                </a:cubicBezTo>
                <a:cubicBezTo>
                  <a:pt x="2076442" y="870160"/>
                  <a:pt x="2046554" y="1093702"/>
                  <a:pt x="2082297" y="959668"/>
                </a:cubicBezTo>
                <a:cubicBezTo>
                  <a:pt x="2095802" y="909025"/>
                  <a:pt x="2109424" y="808956"/>
                  <a:pt x="2118511" y="760491"/>
                </a:cubicBezTo>
                <a:cubicBezTo>
                  <a:pt x="2122605" y="738655"/>
                  <a:pt x="2142313" y="673220"/>
                  <a:pt x="2145672" y="660903"/>
                </a:cubicBezTo>
                <a:cubicBezTo>
                  <a:pt x="2148946" y="648899"/>
                  <a:pt x="2152499" y="636931"/>
                  <a:pt x="2154725" y="624689"/>
                </a:cubicBezTo>
                <a:cubicBezTo>
                  <a:pt x="2158542" y="603694"/>
                  <a:pt x="2161131" y="582489"/>
                  <a:pt x="2163778" y="561315"/>
                </a:cubicBezTo>
                <a:cubicBezTo>
                  <a:pt x="2167168" y="534199"/>
                  <a:pt x="2167106" y="506555"/>
                  <a:pt x="2172832" y="479834"/>
                </a:cubicBezTo>
                <a:cubicBezTo>
                  <a:pt x="2176237" y="463943"/>
                  <a:pt x="2185233" y="449784"/>
                  <a:pt x="2190939" y="434567"/>
                </a:cubicBezTo>
                <a:cubicBezTo>
                  <a:pt x="2200640" y="408698"/>
                  <a:pt x="2204096" y="387811"/>
                  <a:pt x="2218099" y="362139"/>
                </a:cubicBezTo>
                <a:cubicBezTo>
                  <a:pt x="2228520" y="343034"/>
                  <a:pt x="2244581" y="327282"/>
                  <a:pt x="2254313" y="307818"/>
                </a:cubicBezTo>
                <a:cubicBezTo>
                  <a:pt x="2260349" y="295747"/>
                  <a:pt x="2265267" y="283049"/>
                  <a:pt x="2272420" y="271604"/>
                </a:cubicBezTo>
                <a:cubicBezTo>
                  <a:pt x="2280417" y="258808"/>
                  <a:pt x="2290810" y="247668"/>
                  <a:pt x="2299580" y="235390"/>
                </a:cubicBezTo>
                <a:cubicBezTo>
                  <a:pt x="2313729" y="215581"/>
                  <a:pt x="2334276" y="181993"/>
                  <a:pt x="2344848" y="162963"/>
                </a:cubicBezTo>
                <a:cubicBezTo>
                  <a:pt x="2391250" y="79441"/>
                  <a:pt x="2325537" y="182875"/>
                  <a:pt x="2399169" y="72428"/>
                </a:cubicBezTo>
                <a:lnTo>
                  <a:pt x="2417276" y="45268"/>
                </a:lnTo>
                <a:cubicBezTo>
                  <a:pt x="2428238" y="12381"/>
                  <a:pt x="2426329" y="27650"/>
                  <a:pt x="2426329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81700" y="2161331"/>
            <a:ext cx="2851841" cy="57036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834602" y="1159335"/>
            <a:ext cx="346981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  <a:ea typeface="Times New Roman" panose="02020603050405020304" pitchFamily="18" charset="0"/>
              </a:rPr>
              <a:t>-Đông Nam Á Hải đảo ( Quần đảo Mã Lai)</a:t>
            </a:r>
            <a:endParaRPr lang="vi-VN" sz="2800" dirty="0">
              <a:latin typeface="+mj-lt"/>
            </a:endParaRPr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6838950" y="1636389"/>
            <a:ext cx="1995652" cy="2611761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6" descr="Ý nghĩa hình ảnh trên cờ tổ quốc của các nước Đông Nam Á. - Cờ Tổ Qu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99983" y="1208062"/>
            <a:ext cx="34946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 Hình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4284" y="2543441"/>
            <a:ext cx="131097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cắt mạnh, nhiều núi xen kẽ là các thung lũng rộng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759108" y="2535702"/>
            <a:ext cx="145749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phù sa màu mỡ do các con sông lớp bồi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8715616" y="2446515"/>
            <a:ext cx="97159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hình chủ yếu la đồi núi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9857663" y="2446515"/>
            <a:ext cx="8888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 ven biển nhỏ khá màu mỡ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1058354" y="2543441"/>
            <a:ext cx="97789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đảo, nhiều núi lữa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4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3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810" y="731153"/>
            <a:ext cx="599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/>
                </a:solidFill>
                <a:latin typeface="+mj-lt"/>
              </a:rPr>
              <a:t>1. Vị trí địa lí của Đông Nam Á.</a:t>
            </a:r>
            <a:endParaRPr lang="vi-VN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243840" y="70550"/>
            <a:ext cx="1075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pic>
        <p:nvPicPr>
          <p:cNvPr id="12" name="Picture 5" descr="20526659_684991958366288_984150484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331" y="1254511"/>
            <a:ext cx="5206546" cy="531089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-127573" y="1254373"/>
            <a:ext cx="329628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  <a:ea typeface="Times New Roman" panose="02020603050405020304" pitchFamily="18" charset="0"/>
              </a:rPr>
              <a:t>-Đông Nam Á lục địa ( Bán đảo Trung Ấn) </a:t>
            </a:r>
            <a:endParaRPr lang="vi-VN" sz="2800" dirty="0">
              <a:latin typeface="+mj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494220" y="2535702"/>
            <a:ext cx="2426456" cy="2353901"/>
          </a:xfrm>
          <a:custGeom>
            <a:avLst/>
            <a:gdLst>
              <a:gd name="connsiteX0" fmla="*/ 0 w 2426456"/>
              <a:gd name="connsiteY0" fmla="*/ 1041149 h 2353901"/>
              <a:gd name="connsiteX1" fmla="*/ 45268 w 2426456"/>
              <a:gd name="connsiteY1" fmla="*/ 1131683 h 2353901"/>
              <a:gd name="connsiteX2" fmla="*/ 81481 w 2426456"/>
              <a:gd name="connsiteY2" fmla="*/ 1167897 h 2353901"/>
              <a:gd name="connsiteX3" fmla="*/ 99588 w 2426456"/>
              <a:gd name="connsiteY3" fmla="*/ 1195058 h 2353901"/>
              <a:gd name="connsiteX4" fmla="*/ 153909 w 2426456"/>
              <a:gd name="connsiteY4" fmla="*/ 1258432 h 2353901"/>
              <a:gd name="connsiteX5" fmla="*/ 199177 w 2426456"/>
              <a:gd name="connsiteY5" fmla="*/ 1312753 h 2353901"/>
              <a:gd name="connsiteX6" fmla="*/ 208230 w 2426456"/>
              <a:gd name="connsiteY6" fmla="*/ 1339913 h 2353901"/>
              <a:gd name="connsiteX7" fmla="*/ 235390 w 2426456"/>
              <a:gd name="connsiteY7" fmla="*/ 1367073 h 2353901"/>
              <a:gd name="connsiteX8" fmla="*/ 253497 w 2426456"/>
              <a:gd name="connsiteY8" fmla="*/ 1394234 h 2353901"/>
              <a:gd name="connsiteX9" fmla="*/ 280658 w 2426456"/>
              <a:gd name="connsiteY9" fmla="*/ 1430448 h 2353901"/>
              <a:gd name="connsiteX10" fmla="*/ 307818 w 2426456"/>
              <a:gd name="connsiteY10" fmla="*/ 1457608 h 2353901"/>
              <a:gd name="connsiteX11" fmla="*/ 362139 w 2426456"/>
              <a:gd name="connsiteY11" fmla="*/ 1530036 h 2353901"/>
              <a:gd name="connsiteX12" fmla="*/ 407406 w 2426456"/>
              <a:gd name="connsiteY12" fmla="*/ 1602464 h 2353901"/>
              <a:gd name="connsiteX13" fmla="*/ 434567 w 2426456"/>
              <a:gd name="connsiteY13" fmla="*/ 1620570 h 2353901"/>
              <a:gd name="connsiteX14" fmla="*/ 506994 w 2426456"/>
              <a:gd name="connsiteY14" fmla="*/ 1729212 h 2353901"/>
              <a:gd name="connsiteX15" fmla="*/ 534155 w 2426456"/>
              <a:gd name="connsiteY15" fmla="*/ 1756372 h 2353901"/>
              <a:gd name="connsiteX16" fmla="*/ 552262 w 2426456"/>
              <a:gd name="connsiteY16" fmla="*/ 1783533 h 2353901"/>
              <a:gd name="connsiteX17" fmla="*/ 579422 w 2426456"/>
              <a:gd name="connsiteY17" fmla="*/ 1810693 h 2353901"/>
              <a:gd name="connsiteX18" fmla="*/ 597529 w 2426456"/>
              <a:gd name="connsiteY18" fmla="*/ 1846907 h 2353901"/>
              <a:gd name="connsiteX19" fmla="*/ 651850 w 2426456"/>
              <a:gd name="connsiteY19" fmla="*/ 1910281 h 2353901"/>
              <a:gd name="connsiteX20" fmla="*/ 669957 w 2426456"/>
              <a:gd name="connsiteY20" fmla="*/ 1946495 h 2353901"/>
              <a:gd name="connsiteX21" fmla="*/ 715224 w 2426456"/>
              <a:gd name="connsiteY21" fmla="*/ 2009870 h 2353901"/>
              <a:gd name="connsiteX22" fmla="*/ 751438 w 2426456"/>
              <a:gd name="connsiteY22" fmla="*/ 2082297 h 2353901"/>
              <a:gd name="connsiteX23" fmla="*/ 778598 w 2426456"/>
              <a:gd name="connsiteY23" fmla="*/ 2109458 h 2353901"/>
              <a:gd name="connsiteX24" fmla="*/ 796705 w 2426456"/>
              <a:gd name="connsiteY24" fmla="*/ 2145671 h 2353901"/>
              <a:gd name="connsiteX25" fmla="*/ 823866 w 2426456"/>
              <a:gd name="connsiteY25" fmla="*/ 2172832 h 2353901"/>
              <a:gd name="connsiteX26" fmla="*/ 887240 w 2426456"/>
              <a:gd name="connsiteY26" fmla="*/ 2254313 h 2353901"/>
              <a:gd name="connsiteX27" fmla="*/ 923454 w 2426456"/>
              <a:gd name="connsiteY27" fmla="*/ 2299580 h 2353901"/>
              <a:gd name="connsiteX28" fmla="*/ 941561 w 2426456"/>
              <a:gd name="connsiteY28" fmla="*/ 2326741 h 2353901"/>
              <a:gd name="connsiteX29" fmla="*/ 1004935 w 2426456"/>
              <a:gd name="connsiteY29" fmla="*/ 2353901 h 2353901"/>
              <a:gd name="connsiteX30" fmla="*/ 1439501 w 2426456"/>
              <a:gd name="connsiteY30" fmla="*/ 2344848 h 2353901"/>
              <a:gd name="connsiteX31" fmla="*/ 1493822 w 2426456"/>
              <a:gd name="connsiteY31" fmla="*/ 2335794 h 2353901"/>
              <a:gd name="connsiteX32" fmla="*/ 1557196 w 2426456"/>
              <a:gd name="connsiteY32" fmla="*/ 2308634 h 2353901"/>
              <a:gd name="connsiteX33" fmla="*/ 1584357 w 2426456"/>
              <a:gd name="connsiteY33" fmla="*/ 2290527 h 2353901"/>
              <a:gd name="connsiteX34" fmla="*/ 1647731 w 2426456"/>
              <a:gd name="connsiteY34" fmla="*/ 2245260 h 2353901"/>
              <a:gd name="connsiteX35" fmla="*/ 1683945 w 2426456"/>
              <a:gd name="connsiteY35" fmla="*/ 2190939 h 2353901"/>
              <a:gd name="connsiteX36" fmla="*/ 1720159 w 2426456"/>
              <a:gd name="connsiteY36" fmla="*/ 2136618 h 2353901"/>
              <a:gd name="connsiteX37" fmla="*/ 1756373 w 2426456"/>
              <a:gd name="connsiteY37" fmla="*/ 2118511 h 2353901"/>
              <a:gd name="connsiteX38" fmla="*/ 1792586 w 2426456"/>
              <a:gd name="connsiteY38" fmla="*/ 2064190 h 2353901"/>
              <a:gd name="connsiteX39" fmla="*/ 1801640 w 2426456"/>
              <a:gd name="connsiteY39" fmla="*/ 2037030 h 2353901"/>
              <a:gd name="connsiteX40" fmla="*/ 1819747 w 2426456"/>
              <a:gd name="connsiteY40" fmla="*/ 2009870 h 2353901"/>
              <a:gd name="connsiteX41" fmla="*/ 1837854 w 2426456"/>
              <a:gd name="connsiteY41" fmla="*/ 1973656 h 2353901"/>
              <a:gd name="connsiteX42" fmla="*/ 1846907 w 2426456"/>
              <a:gd name="connsiteY42" fmla="*/ 1937442 h 2353901"/>
              <a:gd name="connsiteX43" fmla="*/ 1901228 w 2426456"/>
              <a:gd name="connsiteY43" fmla="*/ 1819747 h 2353901"/>
              <a:gd name="connsiteX44" fmla="*/ 1919335 w 2426456"/>
              <a:gd name="connsiteY44" fmla="*/ 1747319 h 2353901"/>
              <a:gd name="connsiteX45" fmla="*/ 1937442 w 2426456"/>
              <a:gd name="connsiteY45" fmla="*/ 1656784 h 2353901"/>
              <a:gd name="connsiteX46" fmla="*/ 1955549 w 2426456"/>
              <a:gd name="connsiteY46" fmla="*/ 1620570 h 2353901"/>
              <a:gd name="connsiteX47" fmla="*/ 1982709 w 2426456"/>
              <a:gd name="connsiteY47" fmla="*/ 1457608 h 2353901"/>
              <a:gd name="connsiteX48" fmla="*/ 1991763 w 2426456"/>
              <a:gd name="connsiteY48" fmla="*/ 1421394 h 2353901"/>
              <a:gd name="connsiteX49" fmla="*/ 2009870 w 2426456"/>
              <a:gd name="connsiteY49" fmla="*/ 1339913 h 2353901"/>
              <a:gd name="connsiteX50" fmla="*/ 2018923 w 2426456"/>
              <a:gd name="connsiteY50" fmla="*/ 1294646 h 2353901"/>
              <a:gd name="connsiteX51" fmla="*/ 2027977 w 2426456"/>
              <a:gd name="connsiteY51" fmla="*/ 1204111 h 2353901"/>
              <a:gd name="connsiteX52" fmla="*/ 2046083 w 2426456"/>
              <a:gd name="connsiteY52" fmla="*/ 1140737 h 2353901"/>
              <a:gd name="connsiteX53" fmla="*/ 2055137 w 2426456"/>
              <a:gd name="connsiteY53" fmla="*/ 1104523 h 2353901"/>
              <a:gd name="connsiteX54" fmla="*/ 2082297 w 2426456"/>
              <a:gd name="connsiteY54" fmla="*/ 959668 h 2353901"/>
              <a:gd name="connsiteX55" fmla="*/ 2118511 w 2426456"/>
              <a:gd name="connsiteY55" fmla="*/ 760491 h 2353901"/>
              <a:gd name="connsiteX56" fmla="*/ 2145672 w 2426456"/>
              <a:gd name="connsiteY56" fmla="*/ 660903 h 2353901"/>
              <a:gd name="connsiteX57" fmla="*/ 2154725 w 2426456"/>
              <a:gd name="connsiteY57" fmla="*/ 624689 h 2353901"/>
              <a:gd name="connsiteX58" fmla="*/ 2163778 w 2426456"/>
              <a:gd name="connsiteY58" fmla="*/ 561315 h 2353901"/>
              <a:gd name="connsiteX59" fmla="*/ 2172832 w 2426456"/>
              <a:gd name="connsiteY59" fmla="*/ 479834 h 2353901"/>
              <a:gd name="connsiteX60" fmla="*/ 2190939 w 2426456"/>
              <a:gd name="connsiteY60" fmla="*/ 434567 h 2353901"/>
              <a:gd name="connsiteX61" fmla="*/ 2218099 w 2426456"/>
              <a:gd name="connsiteY61" fmla="*/ 362139 h 2353901"/>
              <a:gd name="connsiteX62" fmla="*/ 2254313 w 2426456"/>
              <a:gd name="connsiteY62" fmla="*/ 307818 h 2353901"/>
              <a:gd name="connsiteX63" fmla="*/ 2272420 w 2426456"/>
              <a:gd name="connsiteY63" fmla="*/ 271604 h 2353901"/>
              <a:gd name="connsiteX64" fmla="*/ 2299580 w 2426456"/>
              <a:gd name="connsiteY64" fmla="*/ 235390 h 2353901"/>
              <a:gd name="connsiteX65" fmla="*/ 2344848 w 2426456"/>
              <a:gd name="connsiteY65" fmla="*/ 162963 h 2353901"/>
              <a:gd name="connsiteX66" fmla="*/ 2399169 w 2426456"/>
              <a:gd name="connsiteY66" fmla="*/ 72428 h 2353901"/>
              <a:gd name="connsiteX67" fmla="*/ 2417276 w 2426456"/>
              <a:gd name="connsiteY67" fmla="*/ 45268 h 2353901"/>
              <a:gd name="connsiteX68" fmla="*/ 2426329 w 2426456"/>
              <a:gd name="connsiteY68" fmla="*/ 0 h 235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426456" h="2353901">
                <a:moveTo>
                  <a:pt x="0" y="1041149"/>
                </a:moveTo>
                <a:cubicBezTo>
                  <a:pt x="15089" y="1071327"/>
                  <a:pt x="21410" y="1107825"/>
                  <a:pt x="45268" y="1131683"/>
                </a:cubicBezTo>
                <a:cubicBezTo>
                  <a:pt x="57339" y="1143754"/>
                  <a:pt x="70371" y="1154935"/>
                  <a:pt x="81481" y="1167897"/>
                </a:cubicBezTo>
                <a:cubicBezTo>
                  <a:pt x="88562" y="1176159"/>
                  <a:pt x="93263" y="1186204"/>
                  <a:pt x="99588" y="1195058"/>
                </a:cubicBezTo>
                <a:cubicBezTo>
                  <a:pt x="128620" y="1235702"/>
                  <a:pt x="121011" y="1225532"/>
                  <a:pt x="153909" y="1258432"/>
                </a:cubicBezTo>
                <a:cubicBezTo>
                  <a:pt x="174669" y="1320707"/>
                  <a:pt x="144365" y="1246978"/>
                  <a:pt x="199177" y="1312753"/>
                </a:cubicBezTo>
                <a:cubicBezTo>
                  <a:pt x="205286" y="1320084"/>
                  <a:pt x="202937" y="1331973"/>
                  <a:pt x="208230" y="1339913"/>
                </a:cubicBezTo>
                <a:cubicBezTo>
                  <a:pt x="215332" y="1350566"/>
                  <a:pt x="227194" y="1357237"/>
                  <a:pt x="235390" y="1367073"/>
                </a:cubicBezTo>
                <a:cubicBezTo>
                  <a:pt x="242356" y="1375432"/>
                  <a:pt x="247172" y="1385380"/>
                  <a:pt x="253497" y="1394234"/>
                </a:cubicBezTo>
                <a:cubicBezTo>
                  <a:pt x="262267" y="1406513"/>
                  <a:pt x="270838" y="1418991"/>
                  <a:pt x="280658" y="1430448"/>
                </a:cubicBezTo>
                <a:cubicBezTo>
                  <a:pt x="288990" y="1440169"/>
                  <a:pt x="299710" y="1447699"/>
                  <a:pt x="307818" y="1457608"/>
                </a:cubicBezTo>
                <a:cubicBezTo>
                  <a:pt x="326928" y="1480965"/>
                  <a:pt x="348643" y="1503044"/>
                  <a:pt x="362139" y="1530036"/>
                </a:cubicBezTo>
                <a:cubicBezTo>
                  <a:pt x="376481" y="1558720"/>
                  <a:pt x="383902" y="1578961"/>
                  <a:pt x="407406" y="1602464"/>
                </a:cubicBezTo>
                <a:cubicBezTo>
                  <a:pt x="415100" y="1610158"/>
                  <a:pt x="425513" y="1614535"/>
                  <a:pt x="434567" y="1620570"/>
                </a:cubicBezTo>
                <a:cubicBezTo>
                  <a:pt x="456864" y="1665164"/>
                  <a:pt x="465385" y="1687605"/>
                  <a:pt x="506994" y="1729212"/>
                </a:cubicBezTo>
                <a:cubicBezTo>
                  <a:pt x="516048" y="1738265"/>
                  <a:pt x="525958" y="1746536"/>
                  <a:pt x="534155" y="1756372"/>
                </a:cubicBezTo>
                <a:cubicBezTo>
                  <a:pt x="541121" y="1764731"/>
                  <a:pt x="545296" y="1775174"/>
                  <a:pt x="552262" y="1783533"/>
                </a:cubicBezTo>
                <a:cubicBezTo>
                  <a:pt x="560458" y="1793369"/>
                  <a:pt x="571980" y="1800274"/>
                  <a:pt x="579422" y="1810693"/>
                </a:cubicBezTo>
                <a:cubicBezTo>
                  <a:pt x="587266" y="1821675"/>
                  <a:pt x="589685" y="1835925"/>
                  <a:pt x="597529" y="1846907"/>
                </a:cubicBezTo>
                <a:cubicBezTo>
                  <a:pt x="671603" y="1950612"/>
                  <a:pt x="574293" y="1786192"/>
                  <a:pt x="651850" y="1910281"/>
                </a:cubicBezTo>
                <a:cubicBezTo>
                  <a:pt x="659003" y="1921726"/>
                  <a:pt x="662804" y="1935050"/>
                  <a:pt x="669957" y="1946495"/>
                </a:cubicBezTo>
                <a:cubicBezTo>
                  <a:pt x="680212" y="1962903"/>
                  <a:pt x="705646" y="1990714"/>
                  <a:pt x="715224" y="2009870"/>
                </a:cubicBezTo>
                <a:cubicBezTo>
                  <a:pt x="743073" y="2065566"/>
                  <a:pt x="694974" y="2007010"/>
                  <a:pt x="751438" y="2082297"/>
                </a:cubicBezTo>
                <a:cubicBezTo>
                  <a:pt x="759120" y="2092540"/>
                  <a:pt x="771156" y="2099039"/>
                  <a:pt x="778598" y="2109458"/>
                </a:cubicBezTo>
                <a:cubicBezTo>
                  <a:pt x="786442" y="2120440"/>
                  <a:pt x="788861" y="2134689"/>
                  <a:pt x="796705" y="2145671"/>
                </a:cubicBezTo>
                <a:cubicBezTo>
                  <a:pt x="804147" y="2156090"/>
                  <a:pt x="816005" y="2162725"/>
                  <a:pt x="823866" y="2172832"/>
                </a:cubicBezTo>
                <a:cubicBezTo>
                  <a:pt x="899665" y="2270289"/>
                  <a:pt x="825579" y="2192654"/>
                  <a:pt x="887240" y="2254313"/>
                </a:cubicBezTo>
                <a:cubicBezTo>
                  <a:pt x="904864" y="2307188"/>
                  <a:pt x="882503" y="2258629"/>
                  <a:pt x="923454" y="2299580"/>
                </a:cubicBezTo>
                <a:cubicBezTo>
                  <a:pt x="931148" y="2307274"/>
                  <a:pt x="933867" y="2319047"/>
                  <a:pt x="941561" y="2326741"/>
                </a:cubicBezTo>
                <a:cubicBezTo>
                  <a:pt x="962402" y="2347582"/>
                  <a:pt x="977231" y="2346975"/>
                  <a:pt x="1004935" y="2353901"/>
                </a:cubicBezTo>
                <a:lnTo>
                  <a:pt x="1439501" y="2344848"/>
                </a:lnTo>
                <a:cubicBezTo>
                  <a:pt x="1457845" y="2344169"/>
                  <a:pt x="1476407" y="2341599"/>
                  <a:pt x="1493822" y="2335794"/>
                </a:cubicBezTo>
                <a:cubicBezTo>
                  <a:pt x="1681349" y="2273283"/>
                  <a:pt x="1338877" y="2363211"/>
                  <a:pt x="1557196" y="2308634"/>
                </a:cubicBezTo>
                <a:cubicBezTo>
                  <a:pt x="1566250" y="2302598"/>
                  <a:pt x="1575503" y="2296851"/>
                  <a:pt x="1584357" y="2290527"/>
                </a:cubicBezTo>
                <a:cubicBezTo>
                  <a:pt x="1662983" y="2234367"/>
                  <a:pt x="1583710" y="2287942"/>
                  <a:pt x="1647731" y="2245260"/>
                </a:cubicBezTo>
                <a:lnTo>
                  <a:pt x="1683945" y="2190939"/>
                </a:lnTo>
                <a:cubicBezTo>
                  <a:pt x="1696016" y="2172832"/>
                  <a:pt x="1700695" y="2146350"/>
                  <a:pt x="1720159" y="2136618"/>
                </a:cubicBezTo>
                <a:lnTo>
                  <a:pt x="1756373" y="2118511"/>
                </a:lnTo>
                <a:cubicBezTo>
                  <a:pt x="1768444" y="2100404"/>
                  <a:pt x="1785704" y="2084835"/>
                  <a:pt x="1792586" y="2064190"/>
                </a:cubicBezTo>
                <a:cubicBezTo>
                  <a:pt x="1795604" y="2055137"/>
                  <a:pt x="1797372" y="2045566"/>
                  <a:pt x="1801640" y="2037030"/>
                </a:cubicBezTo>
                <a:cubicBezTo>
                  <a:pt x="1806506" y="2027298"/>
                  <a:pt x="1814349" y="2019317"/>
                  <a:pt x="1819747" y="2009870"/>
                </a:cubicBezTo>
                <a:cubicBezTo>
                  <a:pt x="1826443" y="1998152"/>
                  <a:pt x="1831818" y="1985727"/>
                  <a:pt x="1837854" y="1973656"/>
                </a:cubicBezTo>
                <a:cubicBezTo>
                  <a:pt x="1840872" y="1961585"/>
                  <a:pt x="1842655" y="1949136"/>
                  <a:pt x="1846907" y="1937442"/>
                </a:cubicBezTo>
                <a:cubicBezTo>
                  <a:pt x="1862519" y="1894508"/>
                  <a:pt x="1880987" y="1860230"/>
                  <a:pt x="1901228" y="1819747"/>
                </a:cubicBezTo>
                <a:cubicBezTo>
                  <a:pt x="1907264" y="1795604"/>
                  <a:pt x="1914455" y="1771721"/>
                  <a:pt x="1919335" y="1747319"/>
                </a:cubicBezTo>
                <a:cubicBezTo>
                  <a:pt x="1925371" y="1717141"/>
                  <a:pt x="1923679" y="1684311"/>
                  <a:pt x="1937442" y="1656784"/>
                </a:cubicBezTo>
                <a:lnTo>
                  <a:pt x="1955549" y="1620570"/>
                </a:lnTo>
                <a:cubicBezTo>
                  <a:pt x="1963339" y="1566038"/>
                  <a:pt x="1970748" y="1511431"/>
                  <a:pt x="1982709" y="1457608"/>
                </a:cubicBezTo>
                <a:cubicBezTo>
                  <a:pt x="1985408" y="1445461"/>
                  <a:pt x="1988965" y="1433518"/>
                  <a:pt x="1991763" y="1421394"/>
                </a:cubicBezTo>
                <a:cubicBezTo>
                  <a:pt x="1998019" y="1394284"/>
                  <a:pt x="2004040" y="1367118"/>
                  <a:pt x="2009870" y="1339913"/>
                </a:cubicBezTo>
                <a:cubicBezTo>
                  <a:pt x="2013094" y="1324867"/>
                  <a:pt x="2016889" y="1309899"/>
                  <a:pt x="2018923" y="1294646"/>
                </a:cubicBezTo>
                <a:cubicBezTo>
                  <a:pt x="2022931" y="1264583"/>
                  <a:pt x="2022706" y="1233978"/>
                  <a:pt x="2027977" y="1204111"/>
                </a:cubicBezTo>
                <a:cubicBezTo>
                  <a:pt x="2031795" y="1182475"/>
                  <a:pt x="2040302" y="1161933"/>
                  <a:pt x="2046083" y="1140737"/>
                </a:cubicBezTo>
                <a:cubicBezTo>
                  <a:pt x="2049357" y="1128733"/>
                  <a:pt x="2052119" y="1116594"/>
                  <a:pt x="2055137" y="1104523"/>
                </a:cubicBezTo>
                <a:cubicBezTo>
                  <a:pt x="2076442" y="870160"/>
                  <a:pt x="2046554" y="1093702"/>
                  <a:pt x="2082297" y="959668"/>
                </a:cubicBezTo>
                <a:cubicBezTo>
                  <a:pt x="2095802" y="909025"/>
                  <a:pt x="2109424" y="808956"/>
                  <a:pt x="2118511" y="760491"/>
                </a:cubicBezTo>
                <a:cubicBezTo>
                  <a:pt x="2122605" y="738655"/>
                  <a:pt x="2142313" y="673220"/>
                  <a:pt x="2145672" y="660903"/>
                </a:cubicBezTo>
                <a:cubicBezTo>
                  <a:pt x="2148946" y="648899"/>
                  <a:pt x="2152499" y="636931"/>
                  <a:pt x="2154725" y="624689"/>
                </a:cubicBezTo>
                <a:cubicBezTo>
                  <a:pt x="2158542" y="603694"/>
                  <a:pt x="2161131" y="582489"/>
                  <a:pt x="2163778" y="561315"/>
                </a:cubicBezTo>
                <a:cubicBezTo>
                  <a:pt x="2167168" y="534199"/>
                  <a:pt x="2167106" y="506555"/>
                  <a:pt x="2172832" y="479834"/>
                </a:cubicBezTo>
                <a:cubicBezTo>
                  <a:pt x="2176237" y="463943"/>
                  <a:pt x="2185233" y="449784"/>
                  <a:pt x="2190939" y="434567"/>
                </a:cubicBezTo>
                <a:cubicBezTo>
                  <a:pt x="2200640" y="408698"/>
                  <a:pt x="2204096" y="387811"/>
                  <a:pt x="2218099" y="362139"/>
                </a:cubicBezTo>
                <a:cubicBezTo>
                  <a:pt x="2228520" y="343034"/>
                  <a:pt x="2244581" y="327282"/>
                  <a:pt x="2254313" y="307818"/>
                </a:cubicBezTo>
                <a:cubicBezTo>
                  <a:pt x="2260349" y="295747"/>
                  <a:pt x="2265267" y="283049"/>
                  <a:pt x="2272420" y="271604"/>
                </a:cubicBezTo>
                <a:cubicBezTo>
                  <a:pt x="2280417" y="258808"/>
                  <a:pt x="2290810" y="247668"/>
                  <a:pt x="2299580" y="235390"/>
                </a:cubicBezTo>
                <a:cubicBezTo>
                  <a:pt x="2313729" y="215581"/>
                  <a:pt x="2334276" y="181993"/>
                  <a:pt x="2344848" y="162963"/>
                </a:cubicBezTo>
                <a:cubicBezTo>
                  <a:pt x="2391250" y="79441"/>
                  <a:pt x="2325537" y="182875"/>
                  <a:pt x="2399169" y="72428"/>
                </a:cubicBezTo>
                <a:lnTo>
                  <a:pt x="2417276" y="45268"/>
                </a:lnTo>
                <a:cubicBezTo>
                  <a:pt x="2428238" y="12381"/>
                  <a:pt x="2426329" y="27650"/>
                  <a:pt x="2426329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81700" y="2161331"/>
            <a:ext cx="2851841" cy="57036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834602" y="1159335"/>
            <a:ext cx="346981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  <a:ea typeface="Times New Roman" panose="02020603050405020304" pitchFamily="18" charset="0"/>
              </a:rPr>
              <a:t>-Đông Nam Á Hải đảo ( Quần đảo Mã Lai)</a:t>
            </a:r>
            <a:endParaRPr lang="vi-VN" sz="2800" dirty="0">
              <a:latin typeface="+mj-lt"/>
            </a:endParaRPr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6838950" y="1636389"/>
            <a:ext cx="1995652" cy="2611761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6" descr="Ý nghĩa hình ảnh trên cờ tổ quốc của các nước Đông Nam Á. - Cờ Tổ Qu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99983" y="1208062"/>
            <a:ext cx="34946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 hậu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6889" y="2638250"/>
            <a:ext cx="28511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 nhiệt cao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4409" y="3825259"/>
            <a:ext cx="29484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khô và mùa mưa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91350" y="4220970"/>
            <a:ext cx="14242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 ẩm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91350" y="5440472"/>
            <a:ext cx="16311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 nhiều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076233" y="2349769"/>
            <a:ext cx="2856233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 xích đạo và rừng nhiệt đới xanh quanh năm, phát triển các hoạt động sản xuất nông nghiệp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4433" y="3179416"/>
            <a:ext cx="24936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gió mùa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2998" y="4920805"/>
            <a:ext cx="14902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Xích đạo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2888054" y="2917381"/>
            <a:ext cx="481085" cy="975609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>
            <a:off x="6816183" y="4482164"/>
            <a:ext cx="362139" cy="1338945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3" grpId="0" animBg="1"/>
      <p:bldP spid="107" grpId="0" animBg="1"/>
      <p:bldP spid="108" grpId="0" animBg="1"/>
      <p:bldP spid="109" grpId="0" animBg="1"/>
      <p:bldP spid="110" grpId="0" animBg="1"/>
      <p:bldP spid="17" grpId="0" animBg="1"/>
      <p:bldP spid="18" grpId="0" animBg="1"/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7810" y="731153"/>
            <a:ext cx="5993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/>
                </a:solidFill>
                <a:latin typeface="+mj-lt"/>
              </a:rPr>
              <a:t>1. Vị trí địa lí của Đông Nam Á.</a:t>
            </a:r>
            <a:endParaRPr lang="vi-VN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C39CCC-1777-0643-880D-86EB4F8E01C1}"/>
              </a:ext>
            </a:extLst>
          </p:cNvPr>
          <p:cNvSpPr txBox="1"/>
          <p:nvPr/>
        </p:nvSpPr>
        <p:spPr>
          <a:xfrm>
            <a:off x="243840" y="70550"/>
            <a:ext cx="1075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Ở ĐÔNG NAM Á TRƯỚC THẾ KỈ X.</a:t>
            </a:r>
          </a:p>
        </p:txBody>
      </p:sp>
      <p:pic>
        <p:nvPicPr>
          <p:cNvPr id="12" name="Picture 5" descr="20526659_684991958366288_984150484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331" y="1254511"/>
            <a:ext cx="5206546" cy="531089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-127573" y="1254373"/>
            <a:ext cx="329628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  <a:ea typeface="Times New Roman" panose="02020603050405020304" pitchFamily="18" charset="0"/>
              </a:rPr>
              <a:t>-Đông Nam Á lục địa ( Bán đảo Trung Ấn) </a:t>
            </a:r>
            <a:endParaRPr lang="vi-VN" sz="2800" dirty="0">
              <a:latin typeface="+mj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494220" y="2535702"/>
            <a:ext cx="2426456" cy="2353901"/>
          </a:xfrm>
          <a:custGeom>
            <a:avLst/>
            <a:gdLst>
              <a:gd name="connsiteX0" fmla="*/ 0 w 2426456"/>
              <a:gd name="connsiteY0" fmla="*/ 1041149 h 2353901"/>
              <a:gd name="connsiteX1" fmla="*/ 45268 w 2426456"/>
              <a:gd name="connsiteY1" fmla="*/ 1131683 h 2353901"/>
              <a:gd name="connsiteX2" fmla="*/ 81481 w 2426456"/>
              <a:gd name="connsiteY2" fmla="*/ 1167897 h 2353901"/>
              <a:gd name="connsiteX3" fmla="*/ 99588 w 2426456"/>
              <a:gd name="connsiteY3" fmla="*/ 1195058 h 2353901"/>
              <a:gd name="connsiteX4" fmla="*/ 153909 w 2426456"/>
              <a:gd name="connsiteY4" fmla="*/ 1258432 h 2353901"/>
              <a:gd name="connsiteX5" fmla="*/ 199177 w 2426456"/>
              <a:gd name="connsiteY5" fmla="*/ 1312753 h 2353901"/>
              <a:gd name="connsiteX6" fmla="*/ 208230 w 2426456"/>
              <a:gd name="connsiteY6" fmla="*/ 1339913 h 2353901"/>
              <a:gd name="connsiteX7" fmla="*/ 235390 w 2426456"/>
              <a:gd name="connsiteY7" fmla="*/ 1367073 h 2353901"/>
              <a:gd name="connsiteX8" fmla="*/ 253497 w 2426456"/>
              <a:gd name="connsiteY8" fmla="*/ 1394234 h 2353901"/>
              <a:gd name="connsiteX9" fmla="*/ 280658 w 2426456"/>
              <a:gd name="connsiteY9" fmla="*/ 1430448 h 2353901"/>
              <a:gd name="connsiteX10" fmla="*/ 307818 w 2426456"/>
              <a:gd name="connsiteY10" fmla="*/ 1457608 h 2353901"/>
              <a:gd name="connsiteX11" fmla="*/ 362139 w 2426456"/>
              <a:gd name="connsiteY11" fmla="*/ 1530036 h 2353901"/>
              <a:gd name="connsiteX12" fmla="*/ 407406 w 2426456"/>
              <a:gd name="connsiteY12" fmla="*/ 1602464 h 2353901"/>
              <a:gd name="connsiteX13" fmla="*/ 434567 w 2426456"/>
              <a:gd name="connsiteY13" fmla="*/ 1620570 h 2353901"/>
              <a:gd name="connsiteX14" fmla="*/ 506994 w 2426456"/>
              <a:gd name="connsiteY14" fmla="*/ 1729212 h 2353901"/>
              <a:gd name="connsiteX15" fmla="*/ 534155 w 2426456"/>
              <a:gd name="connsiteY15" fmla="*/ 1756372 h 2353901"/>
              <a:gd name="connsiteX16" fmla="*/ 552262 w 2426456"/>
              <a:gd name="connsiteY16" fmla="*/ 1783533 h 2353901"/>
              <a:gd name="connsiteX17" fmla="*/ 579422 w 2426456"/>
              <a:gd name="connsiteY17" fmla="*/ 1810693 h 2353901"/>
              <a:gd name="connsiteX18" fmla="*/ 597529 w 2426456"/>
              <a:gd name="connsiteY18" fmla="*/ 1846907 h 2353901"/>
              <a:gd name="connsiteX19" fmla="*/ 651850 w 2426456"/>
              <a:gd name="connsiteY19" fmla="*/ 1910281 h 2353901"/>
              <a:gd name="connsiteX20" fmla="*/ 669957 w 2426456"/>
              <a:gd name="connsiteY20" fmla="*/ 1946495 h 2353901"/>
              <a:gd name="connsiteX21" fmla="*/ 715224 w 2426456"/>
              <a:gd name="connsiteY21" fmla="*/ 2009870 h 2353901"/>
              <a:gd name="connsiteX22" fmla="*/ 751438 w 2426456"/>
              <a:gd name="connsiteY22" fmla="*/ 2082297 h 2353901"/>
              <a:gd name="connsiteX23" fmla="*/ 778598 w 2426456"/>
              <a:gd name="connsiteY23" fmla="*/ 2109458 h 2353901"/>
              <a:gd name="connsiteX24" fmla="*/ 796705 w 2426456"/>
              <a:gd name="connsiteY24" fmla="*/ 2145671 h 2353901"/>
              <a:gd name="connsiteX25" fmla="*/ 823866 w 2426456"/>
              <a:gd name="connsiteY25" fmla="*/ 2172832 h 2353901"/>
              <a:gd name="connsiteX26" fmla="*/ 887240 w 2426456"/>
              <a:gd name="connsiteY26" fmla="*/ 2254313 h 2353901"/>
              <a:gd name="connsiteX27" fmla="*/ 923454 w 2426456"/>
              <a:gd name="connsiteY27" fmla="*/ 2299580 h 2353901"/>
              <a:gd name="connsiteX28" fmla="*/ 941561 w 2426456"/>
              <a:gd name="connsiteY28" fmla="*/ 2326741 h 2353901"/>
              <a:gd name="connsiteX29" fmla="*/ 1004935 w 2426456"/>
              <a:gd name="connsiteY29" fmla="*/ 2353901 h 2353901"/>
              <a:gd name="connsiteX30" fmla="*/ 1439501 w 2426456"/>
              <a:gd name="connsiteY30" fmla="*/ 2344848 h 2353901"/>
              <a:gd name="connsiteX31" fmla="*/ 1493822 w 2426456"/>
              <a:gd name="connsiteY31" fmla="*/ 2335794 h 2353901"/>
              <a:gd name="connsiteX32" fmla="*/ 1557196 w 2426456"/>
              <a:gd name="connsiteY32" fmla="*/ 2308634 h 2353901"/>
              <a:gd name="connsiteX33" fmla="*/ 1584357 w 2426456"/>
              <a:gd name="connsiteY33" fmla="*/ 2290527 h 2353901"/>
              <a:gd name="connsiteX34" fmla="*/ 1647731 w 2426456"/>
              <a:gd name="connsiteY34" fmla="*/ 2245260 h 2353901"/>
              <a:gd name="connsiteX35" fmla="*/ 1683945 w 2426456"/>
              <a:gd name="connsiteY35" fmla="*/ 2190939 h 2353901"/>
              <a:gd name="connsiteX36" fmla="*/ 1720159 w 2426456"/>
              <a:gd name="connsiteY36" fmla="*/ 2136618 h 2353901"/>
              <a:gd name="connsiteX37" fmla="*/ 1756373 w 2426456"/>
              <a:gd name="connsiteY37" fmla="*/ 2118511 h 2353901"/>
              <a:gd name="connsiteX38" fmla="*/ 1792586 w 2426456"/>
              <a:gd name="connsiteY38" fmla="*/ 2064190 h 2353901"/>
              <a:gd name="connsiteX39" fmla="*/ 1801640 w 2426456"/>
              <a:gd name="connsiteY39" fmla="*/ 2037030 h 2353901"/>
              <a:gd name="connsiteX40" fmla="*/ 1819747 w 2426456"/>
              <a:gd name="connsiteY40" fmla="*/ 2009870 h 2353901"/>
              <a:gd name="connsiteX41" fmla="*/ 1837854 w 2426456"/>
              <a:gd name="connsiteY41" fmla="*/ 1973656 h 2353901"/>
              <a:gd name="connsiteX42" fmla="*/ 1846907 w 2426456"/>
              <a:gd name="connsiteY42" fmla="*/ 1937442 h 2353901"/>
              <a:gd name="connsiteX43" fmla="*/ 1901228 w 2426456"/>
              <a:gd name="connsiteY43" fmla="*/ 1819747 h 2353901"/>
              <a:gd name="connsiteX44" fmla="*/ 1919335 w 2426456"/>
              <a:gd name="connsiteY44" fmla="*/ 1747319 h 2353901"/>
              <a:gd name="connsiteX45" fmla="*/ 1937442 w 2426456"/>
              <a:gd name="connsiteY45" fmla="*/ 1656784 h 2353901"/>
              <a:gd name="connsiteX46" fmla="*/ 1955549 w 2426456"/>
              <a:gd name="connsiteY46" fmla="*/ 1620570 h 2353901"/>
              <a:gd name="connsiteX47" fmla="*/ 1982709 w 2426456"/>
              <a:gd name="connsiteY47" fmla="*/ 1457608 h 2353901"/>
              <a:gd name="connsiteX48" fmla="*/ 1991763 w 2426456"/>
              <a:gd name="connsiteY48" fmla="*/ 1421394 h 2353901"/>
              <a:gd name="connsiteX49" fmla="*/ 2009870 w 2426456"/>
              <a:gd name="connsiteY49" fmla="*/ 1339913 h 2353901"/>
              <a:gd name="connsiteX50" fmla="*/ 2018923 w 2426456"/>
              <a:gd name="connsiteY50" fmla="*/ 1294646 h 2353901"/>
              <a:gd name="connsiteX51" fmla="*/ 2027977 w 2426456"/>
              <a:gd name="connsiteY51" fmla="*/ 1204111 h 2353901"/>
              <a:gd name="connsiteX52" fmla="*/ 2046083 w 2426456"/>
              <a:gd name="connsiteY52" fmla="*/ 1140737 h 2353901"/>
              <a:gd name="connsiteX53" fmla="*/ 2055137 w 2426456"/>
              <a:gd name="connsiteY53" fmla="*/ 1104523 h 2353901"/>
              <a:gd name="connsiteX54" fmla="*/ 2082297 w 2426456"/>
              <a:gd name="connsiteY54" fmla="*/ 959668 h 2353901"/>
              <a:gd name="connsiteX55" fmla="*/ 2118511 w 2426456"/>
              <a:gd name="connsiteY55" fmla="*/ 760491 h 2353901"/>
              <a:gd name="connsiteX56" fmla="*/ 2145672 w 2426456"/>
              <a:gd name="connsiteY56" fmla="*/ 660903 h 2353901"/>
              <a:gd name="connsiteX57" fmla="*/ 2154725 w 2426456"/>
              <a:gd name="connsiteY57" fmla="*/ 624689 h 2353901"/>
              <a:gd name="connsiteX58" fmla="*/ 2163778 w 2426456"/>
              <a:gd name="connsiteY58" fmla="*/ 561315 h 2353901"/>
              <a:gd name="connsiteX59" fmla="*/ 2172832 w 2426456"/>
              <a:gd name="connsiteY59" fmla="*/ 479834 h 2353901"/>
              <a:gd name="connsiteX60" fmla="*/ 2190939 w 2426456"/>
              <a:gd name="connsiteY60" fmla="*/ 434567 h 2353901"/>
              <a:gd name="connsiteX61" fmla="*/ 2218099 w 2426456"/>
              <a:gd name="connsiteY61" fmla="*/ 362139 h 2353901"/>
              <a:gd name="connsiteX62" fmla="*/ 2254313 w 2426456"/>
              <a:gd name="connsiteY62" fmla="*/ 307818 h 2353901"/>
              <a:gd name="connsiteX63" fmla="*/ 2272420 w 2426456"/>
              <a:gd name="connsiteY63" fmla="*/ 271604 h 2353901"/>
              <a:gd name="connsiteX64" fmla="*/ 2299580 w 2426456"/>
              <a:gd name="connsiteY64" fmla="*/ 235390 h 2353901"/>
              <a:gd name="connsiteX65" fmla="*/ 2344848 w 2426456"/>
              <a:gd name="connsiteY65" fmla="*/ 162963 h 2353901"/>
              <a:gd name="connsiteX66" fmla="*/ 2399169 w 2426456"/>
              <a:gd name="connsiteY66" fmla="*/ 72428 h 2353901"/>
              <a:gd name="connsiteX67" fmla="*/ 2417276 w 2426456"/>
              <a:gd name="connsiteY67" fmla="*/ 45268 h 2353901"/>
              <a:gd name="connsiteX68" fmla="*/ 2426329 w 2426456"/>
              <a:gd name="connsiteY68" fmla="*/ 0 h 235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426456" h="2353901">
                <a:moveTo>
                  <a:pt x="0" y="1041149"/>
                </a:moveTo>
                <a:cubicBezTo>
                  <a:pt x="15089" y="1071327"/>
                  <a:pt x="21410" y="1107825"/>
                  <a:pt x="45268" y="1131683"/>
                </a:cubicBezTo>
                <a:cubicBezTo>
                  <a:pt x="57339" y="1143754"/>
                  <a:pt x="70371" y="1154935"/>
                  <a:pt x="81481" y="1167897"/>
                </a:cubicBezTo>
                <a:cubicBezTo>
                  <a:pt x="88562" y="1176159"/>
                  <a:pt x="93263" y="1186204"/>
                  <a:pt x="99588" y="1195058"/>
                </a:cubicBezTo>
                <a:cubicBezTo>
                  <a:pt x="128620" y="1235702"/>
                  <a:pt x="121011" y="1225532"/>
                  <a:pt x="153909" y="1258432"/>
                </a:cubicBezTo>
                <a:cubicBezTo>
                  <a:pt x="174669" y="1320707"/>
                  <a:pt x="144365" y="1246978"/>
                  <a:pt x="199177" y="1312753"/>
                </a:cubicBezTo>
                <a:cubicBezTo>
                  <a:pt x="205286" y="1320084"/>
                  <a:pt x="202937" y="1331973"/>
                  <a:pt x="208230" y="1339913"/>
                </a:cubicBezTo>
                <a:cubicBezTo>
                  <a:pt x="215332" y="1350566"/>
                  <a:pt x="227194" y="1357237"/>
                  <a:pt x="235390" y="1367073"/>
                </a:cubicBezTo>
                <a:cubicBezTo>
                  <a:pt x="242356" y="1375432"/>
                  <a:pt x="247172" y="1385380"/>
                  <a:pt x="253497" y="1394234"/>
                </a:cubicBezTo>
                <a:cubicBezTo>
                  <a:pt x="262267" y="1406513"/>
                  <a:pt x="270838" y="1418991"/>
                  <a:pt x="280658" y="1430448"/>
                </a:cubicBezTo>
                <a:cubicBezTo>
                  <a:pt x="288990" y="1440169"/>
                  <a:pt x="299710" y="1447699"/>
                  <a:pt x="307818" y="1457608"/>
                </a:cubicBezTo>
                <a:cubicBezTo>
                  <a:pt x="326928" y="1480965"/>
                  <a:pt x="348643" y="1503044"/>
                  <a:pt x="362139" y="1530036"/>
                </a:cubicBezTo>
                <a:cubicBezTo>
                  <a:pt x="376481" y="1558720"/>
                  <a:pt x="383902" y="1578961"/>
                  <a:pt x="407406" y="1602464"/>
                </a:cubicBezTo>
                <a:cubicBezTo>
                  <a:pt x="415100" y="1610158"/>
                  <a:pt x="425513" y="1614535"/>
                  <a:pt x="434567" y="1620570"/>
                </a:cubicBezTo>
                <a:cubicBezTo>
                  <a:pt x="456864" y="1665164"/>
                  <a:pt x="465385" y="1687605"/>
                  <a:pt x="506994" y="1729212"/>
                </a:cubicBezTo>
                <a:cubicBezTo>
                  <a:pt x="516048" y="1738265"/>
                  <a:pt x="525958" y="1746536"/>
                  <a:pt x="534155" y="1756372"/>
                </a:cubicBezTo>
                <a:cubicBezTo>
                  <a:pt x="541121" y="1764731"/>
                  <a:pt x="545296" y="1775174"/>
                  <a:pt x="552262" y="1783533"/>
                </a:cubicBezTo>
                <a:cubicBezTo>
                  <a:pt x="560458" y="1793369"/>
                  <a:pt x="571980" y="1800274"/>
                  <a:pt x="579422" y="1810693"/>
                </a:cubicBezTo>
                <a:cubicBezTo>
                  <a:pt x="587266" y="1821675"/>
                  <a:pt x="589685" y="1835925"/>
                  <a:pt x="597529" y="1846907"/>
                </a:cubicBezTo>
                <a:cubicBezTo>
                  <a:pt x="671603" y="1950612"/>
                  <a:pt x="574293" y="1786192"/>
                  <a:pt x="651850" y="1910281"/>
                </a:cubicBezTo>
                <a:cubicBezTo>
                  <a:pt x="659003" y="1921726"/>
                  <a:pt x="662804" y="1935050"/>
                  <a:pt x="669957" y="1946495"/>
                </a:cubicBezTo>
                <a:cubicBezTo>
                  <a:pt x="680212" y="1962903"/>
                  <a:pt x="705646" y="1990714"/>
                  <a:pt x="715224" y="2009870"/>
                </a:cubicBezTo>
                <a:cubicBezTo>
                  <a:pt x="743073" y="2065566"/>
                  <a:pt x="694974" y="2007010"/>
                  <a:pt x="751438" y="2082297"/>
                </a:cubicBezTo>
                <a:cubicBezTo>
                  <a:pt x="759120" y="2092540"/>
                  <a:pt x="771156" y="2099039"/>
                  <a:pt x="778598" y="2109458"/>
                </a:cubicBezTo>
                <a:cubicBezTo>
                  <a:pt x="786442" y="2120440"/>
                  <a:pt x="788861" y="2134689"/>
                  <a:pt x="796705" y="2145671"/>
                </a:cubicBezTo>
                <a:cubicBezTo>
                  <a:pt x="804147" y="2156090"/>
                  <a:pt x="816005" y="2162725"/>
                  <a:pt x="823866" y="2172832"/>
                </a:cubicBezTo>
                <a:cubicBezTo>
                  <a:pt x="899665" y="2270289"/>
                  <a:pt x="825579" y="2192654"/>
                  <a:pt x="887240" y="2254313"/>
                </a:cubicBezTo>
                <a:cubicBezTo>
                  <a:pt x="904864" y="2307188"/>
                  <a:pt x="882503" y="2258629"/>
                  <a:pt x="923454" y="2299580"/>
                </a:cubicBezTo>
                <a:cubicBezTo>
                  <a:pt x="931148" y="2307274"/>
                  <a:pt x="933867" y="2319047"/>
                  <a:pt x="941561" y="2326741"/>
                </a:cubicBezTo>
                <a:cubicBezTo>
                  <a:pt x="962402" y="2347582"/>
                  <a:pt x="977231" y="2346975"/>
                  <a:pt x="1004935" y="2353901"/>
                </a:cubicBezTo>
                <a:lnTo>
                  <a:pt x="1439501" y="2344848"/>
                </a:lnTo>
                <a:cubicBezTo>
                  <a:pt x="1457845" y="2344169"/>
                  <a:pt x="1476407" y="2341599"/>
                  <a:pt x="1493822" y="2335794"/>
                </a:cubicBezTo>
                <a:cubicBezTo>
                  <a:pt x="1681349" y="2273283"/>
                  <a:pt x="1338877" y="2363211"/>
                  <a:pt x="1557196" y="2308634"/>
                </a:cubicBezTo>
                <a:cubicBezTo>
                  <a:pt x="1566250" y="2302598"/>
                  <a:pt x="1575503" y="2296851"/>
                  <a:pt x="1584357" y="2290527"/>
                </a:cubicBezTo>
                <a:cubicBezTo>
                  <a:pt x="1662983" y="2234367"/>
                  <a:pt x="1583710" y="2287942"/>
                  <a:pt x="1647731" y="2245260"/>
                </a:cubicBezTo>
                <a:lnTo>
                  <a:pt x="1683945" y="2190939"/>
                </a:lnTo>
                <a:cubicBezTo>
                  <a:pt x="1696016" y="2172832"/>
                  <a:pt x="1700695" y="2146350"/>
                  <a:pt x="1720159" y="2136618"/>
                </a:cubicBezTo>
                <a:lnTo>
                  <a:pt x="1756373" y="2118511"/>
                </a:lnTo>
                <a:cubicBezTo>
                  <a:pt x="1768444" y="2100404"/>
                  <a:pt x="1785704" y="2084835"/>
                  <a:pt x="1792586" y="2064190"/>
                </a:cubicBezTo>
                <a:cubicBezTo>
                  <a:pt x="1795604" y="2055137"/>
                  <a:pt x="1797372" y="2045566"/>
                  <a:pt x="1801640" y="2037030"/>
                </a:cubicBezTo>
                <a:cubicBezTo>
                  <a:pt x="1806506" y="2027298"/>
                  <a:pt x="1814349" y="2019317"/>
                  <a:pt x="1819747" y="2009870"/>
                </a:cubicBezTo>
                <a:cubicBezTo>
                  <a:pt x="1826443" y="1998152"/>
                  <a:pt x="1831818" y="1985727"/>
                  <a:pt x="1837854" y="1973656"/>
                </a:cubicBezTo>
                <a:cubicBezTo>
                  <a:pt x="1840872" y="1961585"/>
                  <a:pt x="1842655" y="1949136"/>
                  <a:pt x="1846907" y="1937442"/>
                </a:cubicBezTo>
                <a:cubicBezTo>
                  <a:pt x="1862519" y="1894508"/>
                  <a:pt x="1880987" y="1860230"/>
                  <a:pt x="1901228" y="1819747"/>
                </a:cubicBezTo>
                <a:cubicBezTo>
                  <a:pt x="1907264" y="1795604"/>
                  <a:pt x="1914455" y="1771721"/>
                  <a:pt x="1919335" y="1747319"/>
                </a:cubicBezTo>
                <a:cubicBezTo>
                  <a:pt x="1925371" y="1717141"/>
                  <a:pt x="1923679" y="1684311"/>
                  <a:pt x="1937442" y="1656784"/>
                </a:cubicBezTo>
                <a:lnTo>
                  <a:pt x="1955549" y="1620570"/>
                </a:lnTo>
                <a:cubicBezTo>
                  <a:pt x="1963339" y="1566038"/>
                  <a:pt x="1970748" y="1511431"/>
                  <a:pt x="1982709" y="1457608"/>
                </a:cubicBezTo>
                <a:cubicBezTo>
                  <a:pt x="1985408" y="1445461"/>
                  <a:pt x="1988965" y="1433518"/>
                  <a:pt x="1991763" y="1421394"/>
                </a:cubicBezTo>
                <a:cubicBezTo>
                  <a:pt x="1998019" y="1394284"/>
                  <a:pt x="2004040" y="1367118"/>
                  <a:pt x="2009870" y="1339913"/>
                </a:cubicBezTo>
                <a:cubicBezTo>
                  <a:pt x="2013094" y="1324867"/>
                  <a:pt x="2016889" y="1309899"/>
                  <a:pt x="2018923" y="1294646"/>
                </a:cubicBezTo>
                <a:cubicBezTo>
                  <a:pt x="2022931" y="1264583"/>
                  <a:pt x="2022706" y="1233978"/>
                  <a:pt x="2027977" y="1204111"/>
                </a:cubicBezTo>
                <a:cubicBezTo>
                  <a:pt x="2031795" y="1182475"/>
                  <a:pt x="2040302" y="1161933"/>
                  <a:pt x="2046083" y="1140737"/>
                </a:cubicBezTo>
                <a:cubicBezTo>
                  <a:pt x="2049357" y="1128733"/>
                  <a:pt x="2052119" y="1116594"/>
                  <a:pt x="2055137" y="1104523"/>
                </a:cubicBezTo>
                <a:cubicBezTo>
                  <a:pt x="2076442" y="870160"/>
                  <a:pt x="2046554" y="1093702"/>
                  <a:pt x="2082297" y="959668"/>
                </a:cubicBezTo>
                <a:cubicBezTo>
                  <a:pt x="2095802" y="909025"/>
                  <a:pt x="2109424" y="808956"/>
                  <a:pt x="2118511" y="760491"/>
                </a:cubicBezTo>
                <a:cubicBezTo>
                  <a:pt x="2122605" y="738655"/>
                  <a:pt x="2142313" y="673220"/>
                  <a:pt x="2145672" y="660903"/>
                </a:cubicBezTo>
                <a:cubicBezTo>
                  <a:pt x="2148946" y="648899"/>
                  <a:pt x="2152499" y="636931"/>
                  <a:pt x="2154725" y="624689"/>
                </a:cubicBezTo>
                <a:cubicBezTo>
                  <a:pt x="2158542" y="603694"/>
                  <a:pt x="2161131" y="582489"/>
                  <a:pt x="2163778" y="561315"/>
                </a:cubicBezTo>
                <a:cubicBezTo>
                  <a:pt x="2167168" y="534199"/>
                  <a:pt x="2167106" y="506555"/>
                  <a:pt x="2172832" y="479834"/>
                </a:cubicBezTo>
                <a:cubicBezTo>
                  <a:pt x="2176237" y="463943"/>
                  <a:pt x="2185233" y="449784"/>
                  <a:pt x="2190939" y="434567"/>
                </a:cubicBezTo>
                <a:cubicBezTo>
                  <a:pt x="2200640" y="408698"/>
                  <a:pt x="2204096" y="387811"/>
                  <a:pt x="2218099" y="362139"/>
                </a:cubicBezTo>
                <a:cubicBezTo>
                  <a:pt x="2228520" y="343034"/>
                  <a:pt x="2244581" y="327282"/>
                  <a:pt x="2254313" y="307818"/>
                </a:cubicBezTo>
                <a:cubicBezTo>
                  <a:pt x="2260349" y="295747"/>
                  <a:pt x="2265267" y="283049"/>
                  <a:pt x="2272420" y="271604"/>
                </a:cubicBezTo>
                <a:cubicBezTo>
                  <a:pt x="2280417" y="258808"/>
                  <a:pt x="2290810" y="247668"/>
                  <a:pt x="2299580" y="235390"/>
                </a:cubicBezTo>
                <a:cubicBezTo>
                  <a:pt x="2313729" y="215581"/>
                  <a:pt x="2334276" y="181993"/>
                  <a:pt x="2344848" y="162963"/>
                </a:cubicBezTo>
                <a:cubicBezTo>
                  <a:pt x="2391250" y="79441"/>
                  <a:pt x="2325537" y="182875"/>
                  <a:pt x="2399169" y="72428"/>
                </a:cubicBezTo>
                <a:lnTo>
                  <a:pt x="2417276" y="45268"/>
                </a:lnTo>
                <a:cubicBezTo>
                  <a:pt x="2428238" y="12381"/>
                  <a:pt x="2426329" y="27650"/>
                  <a:pt x="2426329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81700" y="2161331"/>
            <a:ext cx="2851841" cy="57036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834602" y="1159335"/>
            <a:ext cx="346981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  <a:ea typeface="Times New Roman" panose="02020603050405020304" pitchFamily="18" charset="0"/>
              </a:rPr>
              <a:t>-Đông Nam Á Hải đảo ( Quần đảo Mã Lai)</a:t>
            </a:r>
            <a:endParaRPr lang="vi-VN" sz="2800" dirty="0">
              <a:latin typeface="+mj-lt"/>
            </a:endParaRPr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6838950" y="1636389"/>
            <a:ext cx="1995652" cy="2611761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6" descr="Ý nghĩa hình ảnh trên cờ tổ quốc của các nước Đông Nam Á. - Cờ Tổ Qu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99983" y="1208062"/>
            <a:ext cx="46350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 ngồi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6889" y="2638250"/>
            <a:ext cx="28511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Dầy đặc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4409" y="3825259"/>
            <a:ext cx="294841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 lượng nước ngầm và dòng chảy có lưu lượng lớn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9745" y="2870032"/>
            <a:ext cx="174856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 không đóng băng nên thuận lợi cho sản xuất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8803" y="5529341"/>
            <a:ext cx="322496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2888054" y="2917381"/>
            <a:ext cx="481085" cy="975609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3" grpId="0" animBg="1"/>
      <p:bldP spid="107" grpId="0" animBg="1"/>
      <p:bldP spid="17" grpId="0" animBg="1"/>
      <p:bldP spid="18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1845</TotalTime>
  <Words>2416</Words>
  <Application>Microsoft Office PowerPoint</Application>
  <PresentationFormat>Widescreen</PresentationFormat>
  <Paragraphs>282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acer</cp:lastModifiedBy>
  <cp:revision>150</cp:revision>
  <dcterms:created xsi:type="dcterms:W3CDTF">2021-07-16T02:46:11Z</dcterms:created>
  <dcterms:modified xsi:type="dcterms:W3CDTF">2022-07-24T23:53:12Z</dcterms:modified>
</cp:coreProperties>
</file>